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5" r:id="rId3"/>
    <p:sldId id="265" r:id="rId4"/>
    <p:sldId id="286" r:id="rId5"/>
    <p:sldId id="267" r:id="rId6"/>
    <p:sldId id="257" r:id="rId7"/>
    <p:sldId id="272" r:id="rId8"/>
    <p:sldId id="273" r:id="rId9"/>
    <p:sldId id="274" r:id="rId10"/>
    <p:sldId id="275" r:id="rId11"/>
    <p:sldId id="318" r:id="rId12"/>
    <p:sldId id="268" r:id="rId13"/>
    <p:sldId id="319" r:id="rId14"/>
    <p:sldId id="281" r:id="rId15"/>
    <p:sldId id="261"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0" autoAdjust="0"/>
    <p:restoredTop sz="79710" autoAdjust="0"/>
  </p:normalViewPr>
  <p:slideViewPr>
    <p:cSldViewPr snapToGrid="0" snapToObjects="1">
      <p:cViewPr varScale="1">
        <p:scale>
          <a:sx n="70" d="100"/>
          <a:sy n="70" d="100"/>
        </p:scale>
        <p:origin x="-1464" y="-96"/>
      </p:cViewPr>
      <p:guideLst>
        <p:guide orient="horz" pos="2160"/>
        <p:guide pos="2880"/>
      </p:guideLst>
    </p:cSldViewPr>
  </p:slideViewPr>
  <p:outlineViewPr>
    <p:cViewPr>
      <p:scale>
        <a:sx n="33" d="100"/>
        <a:sy n="33" d="100"/>
      </p:scale>
      <p:origin x="0" y="22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F4B92E-AB62-EC4D-BBD6-360250823EBB}" type="datetimeFigureOut">
              <a:rPr lang="en-US" smtClean="0"/>
              <a:t>02/04/2014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2DC01-1270-C04B-A907-6A620817AE96}" type="slidenum">
              <a:rPr lang="en-US" smtClean="0"/>
              <a:t>‹#›</a:t>
            </a:fld>
            <a:endParaRPr lang="en-US"/>
          </a:p>
        </p:txBody>
      </p:sp>
    </p:spTree>
    <p:extLst>
      <p:ext uri="{BB962C8B-B14F-4D97-AF65-F5344CB8AC3E}">
        <p14:creationId xmlns:p14="http://schemas.microsoft.com/office/powerpoint/2010/main" val="348388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a:t>
            </a:fld>
            <a:endParaRPr lang="en-US"/>
          </a:p>
        </p:txBody>
      </p:sp>
    </p:spTree>
    <p:extLst>
      <p:ext uri="{BB962C8B-B14F-4D97-AF65-F5344CB8AC3E}">
        <p14:creationId xmlns:p14="http://schemas.microsoft.com/office/powerpoint/2010/main" val="2301486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16</a:t>
            </a:fld>
            <a:endParaRPr lang="en-US"/>
          </a:p>
        </p:txBody>
      </p:sp>
    </p:spTree>
    <p:extLst>
      <p:ext uri="{BB962C8B-B14F-4D97-AF65-F5344CB8AC3E}">
        <p14:creationId xmlns:p14="http://schemas.microsoft.com/office/powerpoint/2010/main" val="111862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SNAP-1 is being managed by NIAA-HSRC, in conjunction with the UCL/UCLH Surgical Outcomes Research Centre (</a:t>
            </a:r>
            <a:r>
              <a:rPr lang="en-US" dirty="0" err="1" smtClean="0"/>
              <a:t>SOuRCe</a:t>
            </a:r>
            <a:r>
              <a:rPr lang="en-US" dirty="0" smtClean="0"/>
              <a:t>). It is being funded by an NIAA administered grant provided by the Royal College of Anaesthetists (</a:t>
            </a:r>
            <a:r>
              <a:rPr lang="en-US" dirty="0" err="1" smtClean="0"/>
              <a:t>RCoA</a:t>
            </a:r>
            <a:r>
              <a:rPr lang="en-US" dirty="0" smtClean="0"/>
              <a:t>). </a:t>
            </a:r>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2</a:t>
            </a:fld>
            <a:endParaRPr lang="en-US"/>
          </a:p>
        </p:txBody>
      </p:sp>
    </p:spTree>
    <p:extLst>
      <p:ext uri="{BB962C8B-B14F-4D97-AF65-F5344CB8AC3E}">
        <p14:creationId xmlns:p14="http://schemas.microsoft.com/office/powerpoint/2010/main" val="333248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hoped that the success of this project will demonstrate the capabilities the relatively newly established</a:t>
            </a:r>
            <a:r>
              <a:rPr lang="en-US" baseline="0" dirty="0" smtClean="0"/>
              <a:t> </a:t>
            </a:r>
            <a:r>
              <a:rPr lang="en-US" dirty="0" err="1" smtClean="0"/>
              <a:t>QuARC</a:t>
            </a:r>
            <a:r>
              <a:rPr lang="en-US" dirty="0" smtClean="0"/>
              <a:t> network and reinforce position of established trainee led research networks and encourage further</a:t>
            </a:r>
            <a:r>
              <a:rPr lang="en-US" baseline="0" dirty="0" smtClean="0"/>
              <a:t> </a:t>
            </a:r>
            <a:r>
              <a:rPr lang="en-US" dirty="0" smtClean="0"/>
              <a:t>development and expansion of these to </a:t>
            </a:r>
            <a:r>
              <a:rPr lang="en-US" dirty="0" err="1" smtClean="0"/>
              <a:t>encompaass</a:t>
            </a:r>
            <a:r>
              <a:rPr lang="en-US" dirty="0" smtClean="0"/>
              <a:t> the whole of the UK. </a:t>
            </a:r>
          </a:p>
        </p:txBody>
      </p:sp>
      <p:sp>
        <p:nvSpPr>
          <p:cNvPr id="4" name="Slide Number Placeholder 3"/>
          <p:cNvSpPr>
            <a:spLocks noGrp="1"/>
          </p:cNvSpPr>
          <p:nvPr>
            <p:ph type="sldNum" sz="quarter" idx="10"/>
          </p:nvPr>
        </p:nvSpPr>
        <p:spPr/>
        <p:txBody>
          <a:bodyPr/>
          <a:lstStyle/>
          <a:p>
            <a:fld id="{FC52DC01-1270-C04B-A907-6A620817AE96}" type="slidenum">
              <a:rPr lang="en-US" smtClean="0"/>
              <a:t>3</a:t>
            </a:fld>
            <a:endParaRPr lang="en-US"/>
          </a:p>
        </p:txBody>
      </p:sp>
    </p:spTree>
    <p:extLst>
      <p:ext uri="{BB962C8B-B14F-4D97-AF65-F5344CB8AC3E}">
        <p14:creationId xmlns:p14="http://schemas.microsoft.com/office/powerpoint/2010/main" val="189666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Reinforce</a:t>
            </a:r>
            <a:r>
              <a:rPr lang="en-US" baseline="0" dirty="0" smtClean="0"/>
              <a:t> the </a:t>
            </a:r>
            <a:r>
              <a:rPr lang="en-US" dirty="0" smtClean="0"/>
              <a:t>position of established trainee-led  research networks and encourage further</a:t>
            </a:r>
            <a:r>
              <a:rPr lang="en-US" baseline="0" dirty="0" smtClean="0"/>
              <a:t> </a:t>
            </a:r>
            <a:r>
              <a:rPr lang="en-US" dirty="0" smtClean="0"/>
              <a:t>development and expansion to </a:t>
            </a:r>
            <a:r>
              <a:rPr lang="en-US" dirty="0" err="1" smtClean="0"/>
              <a:t>encompaass</a:t>
            </a:r>
            <a:r>
              <a:rPr lang="en-US" dirty="0" smtClean="0"/>
              <a:t> the whole of the UK. </a:t>
            </a:r>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4</a:t>
            </a:fld>
            <a:endParaRPr lang="en-US"/>
          </a:p>
        </p:txBody>
      </p:sp>
    </p:spTree>
    <p:extLst>
      <p:ext uri="{BB962C8B-B14F-4D97-AF65-F5344CB8AC3E}">
        <p14:creationId xmlns:p14="http://schemas.microsoft.com/office/powerpoint/2010/main" val="189666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NIHR</a:t>
            </a:r>
            <a:r>
              <a:rPr lang="en-US" baseline="0" dirty="0" smtClean="0"/>
              <a:t> CRN Portfolio study – recruited patients will count towards hospital’s target accruals rate for NIHR studies for this year. Research nurses (if available) can help with recruitment.</a:t>
            </a:r>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5</a:t>
            </a:fld>
            <a:endParaRPr lang="en-US"/>
          </a:p>
        </p:txBody>
      </p:sp>
    </p:spTree>
    <p:extLst>
      <p:ext uri="{BB962C8B-B14F-4D97-AF65-F5344CB8AC3E}">
        <p14:creationId xmlns:p14="http://schemas.microsoft.com/office/powerpoint/2010/main" val="417830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11</a:t>
            </a:fld>
            <a:endParaRPr lang="en-US"/>
          </a:p>
        </p:txBody>
      </p:sp>
    </p:spTree>
    <p:extLst>
      <p:ext uri="{BB962C8B-B14F-4D97-AF65-F5344CB8AC3E}">
        <p14:creationId xmlns:p14="http://schemas.microsoft.com/office/powerpoint/2010/main" val="127846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52DC01-1270-C04B-A907-6A620817AE96}" type="slidenum">
              <a:rPr lang="en-US" smtClean="0"/>
              <a:t>12</a:t>
            </a:fld>
            <a:endParaRPr lang="en-US"/>
          </a:p>
        </p:txBody>
      </p:sp>
    </p:spTree>
    <p:extLst>
      <p:ext uri="{BB962C8B-B14F-4D97-AF65-F5344CB8AC3E}">
        <p14:creationId xmlns:p14="http://schemas.microsoft.com/office/powerpoint/2010/main" val="293743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potential participant should be provided with a patient information leaflet on admission to hospital, prior to their surgery, so that they have time to consider the information provided. If they agree to complete and return the questionnaires, this will be taken as implied consent to participate.</a:t>
            </a:r>
          </a:p>
          <a:p>
            <a:r>
              <a:rPr lang="en-US" dirty="0" smtClean="0"/>
              <a:t>After completion of the surgery and full recovery from </a:t>
            </a:r>
            <a:r>
              <a:rPr lang="en-US" dirty="0" err="1" smtClean="0"/>
              <a:t>anaesthesia</a:t>
            </a:r>
            <a:r>
              <a:rPr lang="en-US" dirty="0" smtClean="0"/>
              <a:t>, patients should be approached by LIs or nominated representatives to complete the two paper based questionnaires and told that this should take no more than 10 minutes in total. </a:t>
            </a:r>
          </a:p>
          <a:p>
            <a:r>
              <a:rPr lang="en-US" dirty="0" smtClean="0"/>
              <a:t>Patients undergoing day-case procedures will be asked to complete the questionnaires before they are discharged home on the day of their surgery and those who remain as in-patients in hospital should be approached within 24 hours of their operation once they are on a ward. </a:t>
            </a:r>
          </a:p>
          <a:p>
            <a:r>
              <a:rPr lang="en-US" dirty="0" smtClean="0"/>
              <a:t>The date and time of completion of the questionnaires will be recorded on the forms themselves. </a:t>
            </a:r>
          </a:p>
          <a:p>
            <a:r>
              <a:rPr lang="en-US" dirty="0" smtClean="0"/>
              <a:t>If patients need help understanding the questionnaire or physically filling it in, a LI should be available to help them do so.</a:t>
            </a:r>
          </a:p>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14</a:t>
            </a:fld>
            <a:endParaRPr lang="en-US"/>
          </a:p>
        </p:txBody>
      </p:sp>
    </p:spTree>
    <p:extLst>
      <p:ext uri="{BB962C8B-B14F-4D97-AF65-F5344CB8AC3E}">
        <p14:creationId xmlns:p14="http://schemas.microsoft.com/office/powerpoint/2010/main" val="352702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2DC01-1270-C04B-A907-6A620817AE96}" type="slidenum">
              <a:rPr lang="en-US" smtClean="0"/>
              <a:t>15</a:t>
            </a:fld>
            <a:endParaRPr lang="en-US"/>
          </a:p>
        </p:txBody>
      </p:sp>
    </p:spTree>
    <p:extLst>
      <p:ext uri="{BB962C8B-B14F-4D97-AF65-F5344CB8AC3E}">
        <p14:creationId xmlns:p14="http://schemas.microsoft.com/office/powerpoint/2010/main" val="415921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02/04/2014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GB"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GB"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GB"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GB"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GB"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GB"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02/04/2014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02/04/2014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02/04/2014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02/04/2014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02/04/2014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02/04/2014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02/04/2014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hyperlink" Target="http://www.niaa-hsrc.org.uk/SNAPs" TargetMode="External"/><Relationship Id="rId4" Type="http://schemas.openxmlformats.org/officeDocument/2006/relationships/hyperlink" Target="mailto:snap1@rcoa.ac.uk" TargetMode="External"/><Relationship Id="rId5"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1" Type="http://schemas.openxmlformats.org/officeDocument/2006/relationships/image" Target="../media/image18.jpg"/><Relationship Id="rId12"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8" Type="http://schemas.openxmlformats.org/officeDocument/2006/relationships/image" Target="../media/image15.jpg"/><Relationship Id="rId9" Type="http://schemas.openxmlformats.org/officeDocument/2006/relationships/image" Target="../media/image16.jpg"/><Relationship Id="rId10"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SNAP-1</a:t>
            </a:r>
            <a:endParaRPr lang="en-US" dirty="0"/>
          </a:p>
        </p:txBody>
      </p:sp>
      <p:sp>
        <p:nvSpPr>
          <p:cNvPr id="3" name="Subtitle 2"/>
          <p:cNvSpPr>
            <a:spLocks noGrp="1"/>
          </p:cNvSpPr>
          <p:nvPr>
            <p:ph type="subTitle" idx="1"/>
          </p:nvPr>
        </p:nvSpPr>
        <p:spPr>
          <a:xfrm>
            <a:off x="457199" y="2878473"/>
            <a:ext cx="8228013" cy="2280025"/>
          </a:xfrm>
        </p:spPr>
        <p:txBody>
          <a:bodyPr>
            <a:normAutofit fontScale="92500"/>
          </a:bodyPr>
          <a:lstStyle/>
          <a:p>
            <a:endParaRPr lang="en-US" sz="3600" dirty="0" smtClean="0"/>
          </a:p>
          <a:p>
            <a:r>
              <a:rPr lang="en-US" sz="3600" dirty="0" smtClean="0"/>
              <a:t>Coming to your hospital: </a:t>
            </a:r>
          </a:p>
          <a:p>
            <a:endParaRPr lang="en-US" sz="3600" dirty="0"/>
          </a:p>
          <a:p>
            <a:r>
              <a:rPr lang="en-US" sz="3600" dirty="0" smtClean="0"/>
              <a:t>Tuesday 13</a:t>
            </a:r>
            <a:r>
              <a:rPr lang="en-US" sz="3600" baseline="30000" dirty="0" smtClean="0"/>
              <a:t>th</a:t>
            </a:r>
            <a:r>
              <a:rPr lang="en-US" sz="3600" dirty="0" smtClean="0"/>
              <a:t> and Wednesday 14</a:t>
            </a:r>
            <a:r>
              <a:rPr lang="en-US" sz="3600" baseline="30000" dirty="0" smtClean="0"/>
              <a:t>th</a:t>
            </a:r>
            <a:r>
              <a:rPr lang="en-US" sz="3600" dirty="0" smtClean="0"/>
              <a:t> May 2014</a:t>
            </a:r>
            <a:endParaRPr lang="en-US" sz="3600" dirty="0"/>
          </a:p>
        </p:txBody>
      </p:sp>
      <p:pic>
        <p:nvPicPr>
          <p:cNvPr id="4" name="Picture 3" descr="SNA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pic>
        <p:nvPicPr>
          <p:cNvPr id="5" name="Picture 4" descr="HSRC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420" y="77768"/>
            <a:ext cx="1673578" cy="1302786"/>
          </a:xfrm>
          <a:prstGeom prst="rect">
            <a:avLst/>
          </a:prstGeom>
        </p:spPr>
      </p:pic>
      <p:pic>
        <p:nvPicPr>
          <p:cNvPr id="6" name="Picture 5" descr="rco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9888" y="73378"/>
            <a:ext cx="1185333" cy="1459935"/>
          </a:xfrm>
          <a:prstGeom prst="rect">
            <a:avLst/>
          </a:prstGeom>
        </p:spPr>
      </p:pic>
    </p:spTree>
    <p:extLst>
      <p:ext uri="{BB962C8B-B14F-4D97-AF65-F5344CB8AC3E}">
        <p14:creationId xmlns:p14="http://schemas.microsoft.com/office/powerpoint/2010/main" val="350390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390"/>
            <a:ext cx="8686800" cy="1255536"/>
          </a:xfrm>
        </p:spPr>
        <p:txBody>
          <a:bodyPr/>
          <a:lstStyle/>
          <a:p>
            <a:r>
              <a:rPr lang="en-US" dirty="0" smtClean="0">
                <a:solidFill>
                  <a:srgbClr val="FFFFFF"/>
                </a:solidFill>
              </a:rPr>
              <a:t>Perioperative care</a:t>
            </a:r>
            <a:endParaRPr lang="en-US" dirty="0">
              <a:solidFill>
                <a:srgbClr val="FFFFFF"/>
              </a:solidFill>
            </a:endParaRPr>
          </a:p>
        </p:txBody>
      </p:sp>
      <p:sp>
        <p:nvSpPr>
          <p:cNvPr id="3" name="Content Placeholder 2"/>
          <p:cNvSpPr>
            <a:spLocks noGrp="1"/>
          </p:cNvSpPr>
          <p:nvPr>
            <p:ph idx="1"/>
          </p:nvPr>
        </p:nvSpPr>
        <p:spPr>
          <a:xfrm>
            <a:off x="739775" y="1985499"/>
            <a:ext cx="7662864" cy="4686359"/>
          </a:xfrm>
        </p:spPr>
        <p:txBody>
          <a:bodyPr>
            <a:normAutofit fontScale="92500"/>
          </a:bodyPr>
          <a:lstStyle/>
          <a:p>
            <a:pPr marL="0" indent="0">
              <a:buNone/>
            </a:pPr>
            <a:r>
              <a:rPr lang="en-GB" b="1" dirty="0"/>
              <a:t>Neuromuscular blocking agent used? 	</a:t>
            </a:r>
            <a:r>
              <a:rPr lang="en-GB" dirty="0"/>
              <a:t>Yes </a:t>
            </a:r>
            <a:r>
              <a:rPr lang="en-US" altLang="ja-JP" dirty="0"/>
              <a:t>☐</a:t>
            </a:r>
            <a:r>
              <a:rPr lang="en-GB" dirty="0"/>
              <a:t>		No </a:t>
            </a:r>
            <a:r>
              <a:rPr lang="en-US" altLang="ja-JP" dirty="0"/>
              <a:t>☐</a:t>
            </a:r>
            <a:endParaRPr lang="en-GB" dirty="0"/>
          </a:p>
          <a:p>
            <a:pPr marL="0" indent="0">
              <a:buNone/>
            </a:pPr>
            <a:r>
              <a:rPr lang="en-GB" b="1" dirty="0"/>
              <a:t>Induction and intraoperative analgesia administered</a:t>
            </a:r>
            <a:r>
              <a:rPr lang="en-GB" dirty="0"/>
              <a:t> (please tick all that apply): </a:t>
            </a:r>
          </a:p>
          <a:p>
            <a:pPr marL="0" indent="0">
              <a:buNone/>
            </a:pPr>
            <a:r>
              <a:rPr lang="en-GB" dirty="0" err="1"/>
              <a:t>Alfentanil</a:t>
            </a:r>
            <a:r>
              <a:rPr lang="en-GB" dirty="0"/>
              <a:t> </a:t>
            </a:r>
            <a:r>
              <a:rPr lang="en-GB" dirty="0" smtClean="0"/>
              <a:t>    </a:t>
            </a:r>
            <a:r>
              <a:rPr lang="en-US" altLang="ja-JP" dirty="0" smtClean="0"/>
              <a:t>☐</a:t>
            </a:r>
            <a:r>
              <a:rPr lang="en-GB" dirty="0" smtClean="0"/>
              <a:t>  </a:t>
            </a:r>
            <a:r>
              <a:rPr lang="en-GB" dirty="0"/>
              <a:t>	Fentanyl </a:t>
            </a:r>
            <a:r>
              <a:rPr lang="en-US" altLang="ja-JP" dirty="0" smtClean="0"/>
              <a:t>☐</a:t>
            </a:r>
            <a:r>
              <a:rPr lang="en-GB" altLang="ja-JP" dirty="0"/>
              <a:t> </a:t>
            </a:r>
            <a:r>
              <a:rPr lang="en-GB" altLang="ja-JP" dirty="0" smtClean="0"/>
              <a:t>    </a:t>
            </a:r>
            <a:r>
              <a:rPr lang="en-GB" dirty="0" smtClean="0"/>
              <a:t>Morphine </a:t>
            </a:r>
            <a:r>
              <a:rPr lang="en-GB" dirty="0"/>
              <a:t>	</a:t>
            </a:r>
            <a:r>
              <a:rPr lang="en-US" altLang="ja-JP" dirty="0" smtClean="0"/>
              <a:t>☐</a:t>
            </a:r>
            <a:r>
              <a:rPr lang="en-GB" altLang="ja-JP" dirty="0"/>
              <a:t> </a:t>
            </a:r>
            <a:r>
              <a:rPr lang="en-GB" altLang="ja-JP" dirty="0" smtClean="0"/>
              <a:t> </a:t>
            </a:r>
            <a:r>
              <a:rPr lang="en-GB" dirty="0" err="1" smtClean="0"/>
              <a:t>Remifentanil</a:t>
            </a:r>
            <a:r>
              <a:rPr lang="en-GB" dirty="0" smtClean="0"/>
              <a:t> </a:t>
            </a:r>
            <a:r>
              <a:rPr lang="en-US" altLang="ja-JP" dirty="0" smtClean="0"/>
              <a:t>☐</a:t>
            </a:r>
            <a:r>
              <a:rPr lang="en-GB" dirty="0" smtClean="0"/>
              <a:t> </a:t>
            </a:r>
            <a:r>
              <a:rPr lang="en-GB" dirty="0"/>
              <a:t>	</a:t>
            </a:r>
          </a:p>
          <a:p>
            <a:pPr marL="0" indent="0">
              <a:buNone/>
            </a:pPr>
            <a:r>
              <a:rPr lang="en-GB" dirty="0" err="1"/>
              <a:t>Paracetamol</a:t>
            </a:r>
            <a:r>
              <a:rPr lang="en-GB" dirty="0"/>
              <a:t> </a:t>
            </a:r>
            <a:r>
              <a:rPr lang="en-US" altLang="ja-JP" dirty="0" smtClean="0"/>
              <a:t>☐</a:t>
            </a:r>
            <a:r>
              <a:rPr lang="en-GB" dirty="0"/>
              <a:t>	NSAID </a:t>
            </a:r>
            <a:r>
              <a:rPr lang="en-GB" dirty="0" smtClean="0"/>
              <a:t>  </a:t>
            </a:r>
            <a:r>
              <a:rPr lang="en-US" altLang="ja-JP" dirty="0" smtClean="0"/>
              <a:t>☐</a:t>
            </a:r>
            <a:r>
              <a:rPr lang="en-GB" altLang="ja-JP" dirty="0"/>
              <a:t> </a:t>
            </a:r>
            <a:r>
              <a:rPr lang="en-GB" altLang="ja-JP" dirty="0" smtClean="0"/>
              <a:t>    </a:t>
            </a:r>
            <a:r>
              <a:rPr lang="en-GB" dirty="0" smtClean="0"/>
              <a:t>Ketamine  </a:t>
            </a:r>
            <a:r>
              <a:rPr lang="en-US" altLang="ja-JP" dirty="0" smtClean="0"/>
              <a:t>☐</a:t>
            </a:r>
            <a:r>
              <a:rPr lang="en-GB" altLang="ja-JP" dirty="0" smtClean="0"/>
              <a:t>  </a:t>
            </a:r>
            <a:r>
              <a:rPr lang="en-GB" dirty="0" smtClean="0"/>
              <a:t>Clonidine </a:t>
            </a:r>
            <a:r>
              <a:rPr lang="en-GB" dirty="0"/>
              <a:t>	</a:t>
            </a:r>
            <a:r>
              <a:rPr lang="en-US" altLang="ja-JP" dirty="0"/>
              <a:t>☐</a:t>
            </a:r>
            <a:r>
              <a:rPr lang="en-GB" dirty="0"/>
              <a:t>        </a:t>
            </a:r>
          </a:p>
          <a:p>
            <a:pPr marL="0" indent="0">
              <a:buNone/>
            </a:pPr>
            <a:r>
              <a:rPr lang="en-GB" dirty="0"/>
              <a:t>Other (please specify):  </a:t>
            </a:r>
          </a:p>
          <a:p>
            <a:pPr marL="0" indent="0">
              <a:buNone/>
            </a:pPr>
            <a:r>
              <a:rPr lang="en-GB" b="1" dirty="0"/>
              <a:t>Antiemetic administered</a:t>
            </a:r>
            <a:r>
              <a:rPr lang="en-GB" dirty="0"/>
              <a:t> (please tick all that apply):</a:t>
            </a:r>
          </a:p>
          <a:p>
            <a:pPr marL="0" indent="0">
              <a:buNone/>
            </a:pPr>
            <a:r>
              <a:rPr lang="en-GB" dirty="0"/>
              <a:t>5-HT</a:t>
            </a:r>
            <a:r>
              <a:rPr lang="en-GB" baseline="-25000" dirty="0"/>
              <a:t>3</a:t>
            </a:r>
            <a:r>
              <a:rPr lang="en-GB" dirty="0"/>
              <a:t> antagonist  </a:t>
            </a:r>
            <a:r>
              <a:rPr lang="en-US" altLang="ja-JP" dirty="0"/>
              <a:t>☐</a:t>
            </a:r>
            <a:r>
              <a:rPr lang="en-GB" dirty="0"/>
              <a:t>  Dexamethasone  </a:t>
            </a:r>
            <a:r>
              <a:rPr lang="en-US" altLang="ja-JP" dirty="0"/>
              <a:t>☐</a:t>
            </a:r>
            <a:r>
              <a:rPr lang="en-GB" dirty="0"/>
              <a:t>   </a:t>
            </a:r>
            <a:r>
              <a:rPr lang="en-GB" dirty="0" err="1"/>
              <a:t>Cyclizine</a:t>
            </a:r>
            <a:r>
              <a:rPr lang="en-GB" dirty="0"/>
              <a:t>  </a:t>
            </a:r>
            <a:r>
              <a:rPr lang="en-US" altLang="ja-JP" dirty="0"/>
              <a:t>☐</a:t>
            </a:r>
            <a:r>
              <a:rPr lang="en-GB" dirty="0"/>
              <a:t>   </a:t>
            </a:r>
            <a:endParaRPr lang="en-GB" dirty="0" smtClean="0"/>
          </a:p>
          <a:p>
            <a:pPr marL="0" indent="0">
              <a:buNone/>
            </a:pPr>
            <a:r>
              <a:rPr lang="en-GB" dirty="0" err="1" smtClean="0"/>
              <a:t>Prochlorperazine</a:t>
            </a:r>
            <a:r>
              <a:rPr lang="en-GB" dirty="0" smtClean="0"/>
              <a:t>  </a:t>
            </a:r>
            <a:r>
              <a:rPr lang="en-US" altLang="ja-JP" dirty="0"/>
              <a:t>☐ </a:t>
            </a:r>
            <a:r>
              <a:rPr lang="en-GB" dirty="0" err="1"/>
              <a:t>Droperidol</a:t>
            </a:r>
            <a:r>
              <a:rPr lang="en-GB" dirty="0"/>
              <a:t> </a:t>
            </a:r>
            <a:r>
              <a:rPr lang="en-US" altLang="ja-JP" dirty="0" smtClean="0"/>
              <a:t>☐	</a:t>
            </a:r>
            <a:r>
              <a:rPr lang="en-GB" dirty="0" smtClean="0"/>
              <a:t>Other </a:t>
            </a:r>
            <a:r>
              <a:rPr lang="en-GB" dirty="0"/>
              <a:t>(please specify): </a:t>
            </a:r>
          </a:p>
          <a:p>
            <a:endParaRPr lang="en-US" dirty="0"/>
          </a:p>
        </p:txBody>
      </p:sp>
      <p:pic>
        <p:nvPicPr>
          <p:cNvPr id="4" name="Picture 3" descr="SNAP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58827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677" y="345141"/>
            <a:ext cx="8229600" cy="1143000"/>
          </a:xfrm>
        </p:spPr>
        <p:txBody>
          <a:bodyPr/>
          <a:lstStyle/>
          <a:p>
            <a:r>
              <a:rPr lang="en-US" dirty="0" smtClean="0"/>
              <a:t>Perioperative / Postoperative</a:t>
            </a:r>
            <a:endParaRPr lang="en-US" dirty="0"/>
          </a:p>
        </p:txBody>
      </p:sp>
      <p:sp>
        <p:nvSpPr>
          <p:cNvPr id="3" name="Content Placeholder 2"/>
          <p:cNvSpPr>
            <a:spLocks noGrp="1"/>
          </p:cNvSpPr>
          <p:nvPr>
            <p:ph idx="1"/>
          </p:nvPr>
        </p:nvSpPr>
        <p:spPr>
          <a:xfrm>
            <a:off x="739775" y="2345765"/>
            <a:ext cx="7662864" cy="4168587"/>
          </a:xfrm>
        </p:spPr>
        <p:txBody>
          <a:bodyPr>
            <a:normAutofit fontScale="77500" lnSpcReduction="20000"/>
          </a:bodyPr>
          <a:lstStyle/>
          <a:p>
            <a:pPr marL="0" indent="0">
              <a:buNone/>
            </a:pPr>
            <a:r>
              <a:rPr lang="en-GB" b="1" dirty="0"/>
              <a:t>Monitoring used:</a:t>
            </a:r>
            <a:endParaRPr lang="en-GB" dirty="0"/>
          </a:p>
          <a:p>
            <a:pPr marL="0" indent="0">
              <a:buNone/>
            </a:pPr>
            <a:r>
              <a:rPr lang="en-GB" dirty="0"/>
              <a:t>End tidal anaesthetic agent concentration: </a:t>
            </a:r>
            <a:r>
              <a:rPr lang="en-GB" dirty="0" smtClean="0"/>
              <a:t>Yes  </a:t>
            </a:r>
            <a:r>
              <a:rPr lang="en-US" altLang="ja-JP" dirty="0"/>
              <a:t>☐</a:t>
            </a:r>
            <a:r>
              <a:rPr lang="en-GB" dirty="0"/>
              <a:t> No  </a:t>
            </a:r>
            <a:r>
              <a:rPr lang="en-US" altLang="ja-JP" dirty="0"/>
              <a:t>☐</a:t>
            </a:r>
            <a:r>
              <a:rPr lang="en-GB" dirty="0"/>
              <a:t>  Not applicable  </a:t>
            </a:r>
            <a:r>
              <a:rPr lang="en-US" altLang="ja-JP" dirty="0"/>
              <a:t>☐</a:t>
            </a:r>
            <a:endParaRPr lang="en-GB" dirty="0"/>
          </a:p>
          <a:p>
            <a:pPr marL="0" indent="0">
              <a:buNone/>
            </a:pPr>
            <a:r>
              <a:rPr lang="en-GB" dirty="0" err="1"/>
              <a:t>Bispectral</a:t>
            </a:r>
            <a:r>
              <a:rPr lang="en-GB" dirty="0"/>
              <a:t> Index (BIS)/E-Entropy/</a:t>
            </a:r>
            <a:r>
              <a:rPr lang="en-GB" dirty="0" err="1"/>
              <a:t>Narcotrend</a:t>
            </a:r>
            <a:r>
              <a:rPr lang="en-GB" dirty="0"/>
              <a:t> used:  </a:t>
            </a:r>
            <a:r>
              <a:rPr lang="en-GB" dirty="0" smtClean="0"/>
              <a:t>Yes  </a:t>
            </a:r>
            <a:r>
              <a:rPr lang="en-US" altLang="ja-JP" dirty="0"/>
              <a:t>☐</a:t>
            </a:r>
            <a:r>
              <a:rPr lang="en-GB" dirty="0"/>
              <a:t> No  </a:t>
            </a:r>
            <a:r>
              <a:rPr lang="en-US" altLang="ja-JP" dirty="0" smtClean="0"/>
              <a:t>☐ </a:t>
            </a:r>
          </a:p>
          <a:p>
            <a:pPr marL="0" indent="0">
              <a:buNone/>
            </a:pPr>
            <a:r>
              <a:rPr lang="en-GB" dirty="0" smtClean="0"/>
              <a:t>Not </a:t>
            </a:r>
            <a:r>
              <a:rPr lang="en-GB" dirty="0"/>
              <a:t>applicable  </a:t>
            </a:r>
            <a:r>
              <a:rPr lang="en-US" altLang="ja-JP" dirty="0"/>
              <a:t>☐</a:t>
            </a:r>
            <a:endParaRPr lang="en-GB" dirty="0"/>
          </a:p>
          <a:p>
            <a:pPr marL="0" indent="0">
              <a:buNone/>
            </a:pPr>
            <a:r>
              <a:rPr lang="en-GB" b="1" dirty="0"/>
              <a:t>Duration of </a:t>
            </a:r>
            <a:r>
              <a:rPr lang="en-GB" b="1" u="sng" dirty="0"/>
              <a:t>surgery</a:t>
            </a:r>
            <a:r>
              <a:rPr lang="en-GB" b="1" dirty="0"/>
              <a:t> (not including anaesthesia time):</a:t>
            </a:r>
            <a:endParaRPr lang="en-GB" dirty="0"/>
          </a:p>
          <a:p>
            <a:pPr marL="0" indent="0">
              <a:buNone/>
            </a:pPr>
            <a:r>
              <a:rPr lang="en-GB" dirty="0"/>
              <a:t>&lt;30min	</a:t>
            </a:r>
            <a:r>
              <a:rPr lang="en-US" altLang="ja-JP" dirty="0" smtClean="0"/>
              <a:t>☐</a:t>
            </a:r>
            <a:r>
              <a:rPr lang="en-GB" altLang="ja-JP" dirty="0"/>
              <a:t> </a:t>
            </a:r>
            <a:r>
              <a:rPr lang="en-GB" altLang="ja-JP" dirty="0" smtClean="0"/>
              <a:t>     </a:t>
            </a:r>
            <a:r>
              <a:rPr lang="en-GB" dirty="0" smtClean="0"/>
              <a:t>30min -</a:t>
            </a:r>
            <a:r>
              <a:rPr lang="en-GB" dirty="0"/>
              <a:t>1h	</a:t>
            </a:r>
            <a:r>
              <a:rPr lang="en-US" altLang="ja-JP" dirty="0" smtClean="0"/>
              <a:t>☐</a:t>
            </a:r>
            <a:r>
              <a:rPr lang="en-GB" altLang="ja-JP" dirty="0"/>
              <a:t> </a:t>
            </a:r>
            <a:r>
              <a:rPr lang="en-GB" altLang="ja-JP" dirty="0" smtClean="0"/>
              <a:t>   </a:t>
            </a:r>
            <a:r>
              <a:rPr lang="en-GB" dirty="0" smtClean="0"/>
              <a:t>1</a:t>
            </a:r>
            <a:r>
              <a:rPr lang="en-GB" dirty="0"/>
              <a:t>-2h	</a:t>
            </a:r>
            <a:r>
              <a:rPr lang="en-US" altLang="ja-JP" dirty="0" smtClean="0"/>
              <a:t>☐</a:t>
            </a:r>
            <a:r>
              <a:rPr lang="en-GB" altLang="ja-JP" dirty="0"/>
              <a:t> </a:t>
            </a:r>
            <a:r>
              <a:rPr lang="en-GB" altLang="ja-JP" dirty="0" smtClean="0"/>
              <a:t>    </a:t>
            </a:r>
            <a:r>
              <a:rPr lang="en-GB" dirty="0" smtClean="0"/>
              <a:t>&gt;</a:t>
            </a:r>
            <a:r>
              <a:rPr lang="en-GB" dirty="0"/>
              <a:t>2h	</a:t>
            </a:r>
            <a:r>
              <a:rPr lang="en-US" altLang="ja-JP" dirty="0"/>
              <a:t>☐</a:t>
            </a:r>
            <a:endParaRPr lang="en-GB" dirty="0"/>
          </a:p>
          <a:p>
            <a:pPr marL="0" indent="0">
              <a:buNone/>
            </a:pPr>
            <a:r>
              <a:rPr lang="en-GB" b="1" dirty="0"/>
              <a:t>Postoperative destination/ level of care:</a:t>
            </a:r>
            <a:endParaRPr lang="en-GB" dirty="0"/>
          </a:p>
          <a:p>
            <a:pPr marL="0" indent="0">
              <a:buNone/>
            </a:pPr>
            <a:r>
              <a:rPr lang="en-GB" dirty="0"/>
              <a:t>Home (day case procedure) 	</a:t>
            </a:r>
            <a:r>
              <a:rPr lang="en-US" altLang="ja-JP" dirty="0"/>
              <a:t>☐ </a:t>
            </a:r>
            <a:r>
              <a:rPr lang="en-GB" altLang="ja-JP" dirty="0"/>
              <a:t> </a:t>
            </a:r>
            <a:r>
              <a:rPr lang="en-GB" altLang="ja-JP" dirty="0" smtClean="0"/>
              <a:t>         </a:t>
            </a:r>
            <a:r>
              <a:rPr lang="en-GB" dirty="0" smtClean="0"/>
              <a:t>Inpatient </a:t>
            </a:r>
            <a:r>
              <a:rPr lang="en-GB" dirty="0"/>
              <a:t>ward 	</a:t>
            </a:r>
            <a:r>
              <a:rPr lang="en-US" altLang="ja-JP" dirty="0" smtClean="0"/>
              <a:t>☐</a:t>
            </a:r>
            <a:r>
              <a:rPr lang="en-GB" dirty="0" smtClean="0"/>
              <a:t> </a:t>
            </a:r>
            <a:r>
              <a:rPr lang="en-GB" dirty="0"/>
              <a:t>	</a:t>
            </a:r>
          </a:p>
          <a:p>
            <a:pPr marL="0" indent="0">
              <a:buNone/>
            </a:pPr>
            <a:r>
              <a:rPr lang="en-GB" dirty="0"/>
              <a:t>High Dependency Unit (Level 2)  </a:t>
            </a:r>
            <a:r>
              <a:rPr lang="en-US" altLang="ja-JP" dirty="0" smtClean="0"/>
              <a:t>☐    </a:t>
            </a:r>
            <a:r>
              <a:rPr lang="en-GB" dirty="0" smtClean="0"/>
              <a:t>Intensive </a:t>
            </a:r>
            <a:r>
              <a:rPr lang="en-GB" dirty="0"/>
              <a:t>Care Unit (Level  </a:t>
            </a:r>
            <a:r>
              <a:rPr lang="en-GB" dirty="0" smtClean="0"/>
              <a:t>3)  </a:t>
            </a:r>
            <a:r>
              <a:rPr lang="en-US" altLang="ja-JP" dirty="0" smtClean="0"/>
              <a:t>☐</a:t>
            </a:r>
            <a:r>
              <a:rPr lang="en-GB" dirty="0" smtClean="0"/>
              <a:t> </a:t>
            </a:r>
            <a:endParaRPr lang="en-US" dirty="0"/>
          </a:p>
        </p:txBody>
      </p:sp>
      <p:pic>
        <p:nvPicPr>
          <p:cNvPr id="4" name="Picture 3" descr="SNA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192211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satisfaction</a:t>
            </a:r>
            <a:endParaRPr lang="en-US" dirty="0"/>
          </a:p>
        </p:txBody>
      </p:sp>
      <p:sp>
        <p:nvSpPr>
          <p:cNvPr id="3" name="Content Placeholder 2"/>
          <p:cNvSpPr>
            <a:spLocks noGrp="1"/>
          </p:cNvSpPr>
          <p:nvPr>
            <p:ph idx="1"/>
          </p:nvPr>
        </p:nvSpPr>
        <p:spPr>
          <a:xfrm>
            <a:off x="739775" y="4817754"/>
            <a:ext cx="7662864" cy="1777464"/>
          </a:xfrm>
        </p:spPr>
        <p:txBody>
          <a:bodyPr>
            <a:normAutofit fontScale="77500" lnSpcReduction="20000"/>
          </a:bodyPr>
          <a:lstStyle/>
          <a:p>
            <a:r>
              <a:rPr lang="en-US" sz="2300" dirty="0" smtClean="0"/>
              <a:t>Bauer patient satisfaction questionnaire</a:t>
            </a:r>
          </a:p>
          <a:p>
            <a:r>
              <a:rPr lang="en-US" sz="2300" dirty="0" smtClean="0"/>
              <a:t>Single </a:t>
            </a:r>
            <a:r>
              <a:rPr lang="en-US" sz="2300" dirty="0" err="1" smtClean="0"/>
              <a:t>centre</a:t>
            </a:r>
            <a:r>
              <a:rPr lang="en-US" sz="2300" dirty="0" smtClean="0"/>
              <a:t> pilot study completed</a:t>
            </a:r>
          </a:p>
          <a:p>
            <a:r>
              <a:rPr lang="en-US" sz="2300" dirty="0" smtClean="0"/>
              <a:t>National benchmark for quality improvement</a:t>
            </a:r>
          </a:p>
          <a:p>
            <a:r>
              <a:rPr lang="en-US" sz="2300" dirty="0" smtClean="0"/>
              <a:t>Professional engagement &amp; revalidation</a:t>
            </a:r>
          </a:p>
          <a:p>
            <a:endParaRPr lang="en-US" sz="2800" dirty="0"/>
          </a:p>
        </p:txBody>
      </p:sp>
      <p:pic>
        <p:nvPicPr>
          <p:cNvPr id="4" name="Content Placeholder 4"/>
          <p:cNvPicPr>
            <a:picLocks noGrp="1" noChangeAspect="1"/>
          </p:cNvPicPr>
          <p:nvPr>
            <p:ph idx="1"/>
          </p:nvPr>
        </p:nvPicPr>
        <p:blipFill>
          <a:blip r:embed="rId3"/>
          <a:srcRect t="-17518" b="-17518"/>
          <a:stretch>
            <a:fillRect/>
          </a:stretch>
        </p:blipFill>
        <p:spPr>
          <a:xfrm>
            <a:off x="321547" y="751482"/>
            <a:ext cx="8229600" cy="4525963"/>
          </a:xfrm>
        </p:spPr>
      </p:pic>
      <p:pic>
        <p:nvPicPr>
          <p:cNvPr id="6" name="Picture 5" descr="SNAP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119162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FFFF"/>
                </a:solidFill>
              </a:rPr>
              <a:t>           Modified </a:t>
            </a:r>
            <a:r>
              <a:rPr lang="en-US" sz="4000" dirty="0">
                <a:solidFill>
                  <a:srgbClr val="FFFFFF"/>
                </a:solidFill>
              </a:rPr>
              <a:t>Brice questionnaire</a:t>
            </a:r>
            <a:endParaRPr lang="en-US" sz="4000" dirty="0"/>
          </a:p>
        </p:txBody>
      </p:sp>
      <p:sp>
        <p:nvSpPr>
          <p:cNvPr id="4" name="Content Placeholder 3"/>
          <p:cNvSpPr>
            <a:spLocks noGrp="1"/>
          </p:cNvSpPr>
          <p:nvPr>
            <p:ph sz="half" idx="13"/>
          </p:nvPr>
        </p:nvSpPr>
        <p:spPr>
          <a:xfrm>
            <a:off x="762000" y="3853114"/>
            <a:ext cx="7656512" cy="2757456"/>
          </a:xfrm>
        </p:spPr>
        <p:txBody>
          <a:bodyPr/>
          <a:lstStyle/>
          <a:p>
            <a:r>
              <a:rPr lang="en-US" dirty="0" smtClean="0"/>
              <a:t>NAP 5: Accidental Awareness after general </a:t>
            </a:r>
            <a:r>
              <a:rPr lang="en-US" dirty="0" err="1" smtClean="0"/>
              <a:t>anaessthesia</a:t>
            </a:r>
            <a:r>
              <a:rPr lang="en-US" dirty="0" smtClean="0"/>
              <a:t> (AAGA) proposed ‘Brice’ day to establish UK incidence.</a:t>
            </a:r>
          </a:p>
          <a:p>
            <a:r>
              <a:rPr lang="en-US" dirty="0" smtClean="0"/>
              <a:t>Modified version of ‘gold standard’ Brice questionnaire from BAG-RECALL trial.</a:t>
            </a:r>
          </a:p>
          <a:p>
            <a:r>
              <a:rPr lang="en-US" dirty="0" smtClean="0"/>
              <a:t>?? Possible identification of risk factors</a:t>
            </a:r>
          </a:p>
          <a:p>
            <a:r>
              <a:rPr lang="en-US" dirty="0" smtClean="0"/>
              <a:t>Extrapolate ‘true’ incidence AAGA based on previous studies</a:t>
            </a:r>
          </a:p>
        </p:txBody>
      </p:sp>
      <p:pic>
        <p:nvPicPr>
          <p:cNvPr id="5" name="Picture 4" descr="SNAP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pic>
        <p:nvPicPr>
          <p:cNvPr id="6" name="Content Placeholder 4"/>
          <p:cNvPicPr>
            <a:picLocks noGrp="1" noChangeAspect="1"/>
          </p:cNvPicPr>
          <p:nvPr>
            <p:ph sz="half" idx="1"/>
          </p:nvPr>
        </p:nvPicPr>
        <p:blipFill>
          <a:blip r:embed="rId3"/>
          <a:srcRect l="-27438" r="-27438"/>
          <a:stretch>
            <a:fillRect/>
          </a:stretch>
        </p:blipFill>
        <p:spPr>
          <a:xfrm>
            <a:off x="762000" y="1475237"/>
            <a:ext cx="7656513" cy="2377877"/>
          </a:xfrm>
        </p:spPr>
      </p:pic>
    </p:spTree>
    <p:extLst>
      <p:ext uri="{BB962C8B-B14F-4D97-AF65-F5344CB8AC3E}">
        <p14:creationId xmlns:p14="http://schemas.microsoft.com/office/powerpoint/2010/main" val="274877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5141"/>
            <a:ext cx="8549941" cy="1143000"/>
          </a:xfrm>
        </p:spPr>
        <p:txBody>
          <a:bodyPr/>
          <a:lstStyle/>
          <a:p>
            <a:r>
              <a:rPr lang="en-US" dirty="0" smtClean="0"/>
              <a:t>       </a:t>
            </a:r>
            <a:r>
              <a:rPr lang="en-US" dirty="0"/>
              <a:t> </a:t>
            </a:r>
            <a:r>
              <a:rPr lang="en-US" dirty="0" smtClean="0"/>
              <a:t> SNAP</a:t>
            </a:r>
            <a:r>
              <a:rPr lang="en-US" dirty="0"/>
              <a:t>-1 patient recruitment</a:t>
            </a:r>
          </a:p>
        </p:txBody>
      </p:sp>
      <p:sp>
        <p:nvSpPr>
          <p:cNvPr id="3" name="Content Placeholder 2"/>
          <p:cNvSpPr>
            <a:spLocks noGrp="1"/>
          </p:cNvSpPr>
          <p:nvPr>
            <p:ph idx="1"/>
          </p:nvPr>
        </p:nvSpPr>
        <p:spPr>
          <a:xfrm>
            <a:off x="739775" y="2379679"/>
            <a:ext cx="7662864" cy="4196099"/>
          </a:xfrm>
        </p:spPr>
        <p:txBody>
          <a:bodyPr>
            <a:normAutofit lnSpcReduction="10000"/>
          </a:bodyPr>
          <a:lstStyle/>
          <a:p>
            <a:r>
              <a:rPr lang="en-US" dirty="0" smtClean="0"/>
              <a:t>Distribution of patient information sheets to all eligible patients on Tuesday 13</a:t>
            </a:r>
            <a:r>
              <a:rPr lang="en-US" baseline="30000" dirty="0" smtClean="0"/>
              <a:t>th</a:t>
            </a:r>
            <a:r>
              <a:rPr lang="en-US" dirty="0" smtClean="0"/>
              <a:t> and Wednesday 14</a:t>
            </a:r>
            <a:r>
              <a:rPr lang="en-US" baseline="30000" dirty="0" smtClean="0"/>
              <a:t>th</a:t>
            </a:r>
            <a:r>
              <a:rPr lang="en-US" dirty="0" smtClean="0"/>
              <a:t> May.</a:t>
            </a:r>
          </a:p>
          <a:p>
            <a:r>
              <a:rPr lang="en-US" dirty="0" smtClean="0"/>
              <a:t>Interventional radiology/endoscopy procedures with an anaesthetist present included. </a:t>
            </a:r>
            <a:endParaRPr lang="en-US" dirty="0"/>
          </a:p>
          <a:p>
            <a:r>
              <a:rPr lang="en-US" dirty="0" smtClean="0"/>
              <a:t>Pain lists or anaesthetic room procedures (i.e. CVC insertion) excluded. </a:t>
            </a:r>
          </a:p>
          <a:p>
            <a:r>
              <a:rPr lang="en-US" dirty="0" smtClean="0"/>
              <a:t>Patients approached </a:t>
            </a:r>
            <a:r>
              <a:rPr lang="en-US" dirty="0"/>
              <a:t>by LIs </a:t>
            </a:r>
            <a:r>
              <a:rPr lang="en-US" dirty="0" smtClean="0"/>
              <a:t>to </a:t>
            </a:r>
            <a:r>
              <a:rPr lang="en-US" dirty="0"/>
              <a:t>complete the two paper based </a:t>
            </a:r>
            <a:r>
              <a:rPr lang="en-US" dirty="0" smtClean="0"/>
              <a:t>questionnaires within 24 hours of their operation.</a:t>
            </a:r>
          </a:p>
          <a:p>
            <a:r>
              <a:rPr lang="en-US" dirty="0" smtClean="0"/>
              <a:t>In-patients visited later the same day or first thing the following morning.</a:t>
            </a:r>
          </a:p>
        </p:txBody>
      </p:sp>
      <p:pic>
        <p:nvPicPr>
          <p:cNvPr id="4" name="Picture 3" descr="SNA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
        <p:nvSpPr>
          <p:cNvPr id="5" name="TextBox 4"/>
          <p:cNvSpPr txBox="1"/>
          <p:nvPr/>
        </p:nvSpPr>
        <p:spPr>
          <a:xfrm>
            <a:off x="7883073" y="102194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537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SNAP-1 data entry</a:t>
            </a:r>
            <a:endParaRPr lang="en-US" dirty="0"/>
          </a:p>
        </p:txBody>
      </p:sp>
      <p:sp>
        <p:nvSpPr>
          <p:cNvPr id="3" name="Content Placeholder 2"/>
          <p:cNvSpPr>
            <a:spLocks noGrp="1"/>
          </p:cNvSpPr>
          <p:nvPr>
            <p:ph idx="1"/>
          </p:nvPr>
        </p:nvSpPr>
        <p:spPr>
          <a:xfrm>
            <a:off x="739775" y="2770094"/>
            <a:ext cx="7662864" cy="3877824"/>
          </a:xfrm>
        </p:spPr>
        <p:txBody>
          <a:bodyPr>
            <a:normAutofit/>
          </a:bodyPr>
          <a:lstStyle/>
          <a:p>
            <a:r>
              <a:rPr lang="en-US" dirty="0" smtClean="0"/>
              <a:t>All registered LLIs/LIs provided with login details.</a:t>
            </a:r>
          </a:p>
          <a:p>
            <a:r>
              <a:rPr lang="en-US" dirty="0" smtClean="0"/>
              <a:t>Online data entry available from Tuesday May 13</a:t>
            </a:r>
            <a:r>
              <a:rPr lang="en-US" baseline="30000" dirty="0" smtClean="0"/>
              <a:t>th</a:t>
            </a:r>
            <a:r>
              <a:rPr lang="en-US" dirty="0" smtClean="0"/>
              <a:t> until Friday 13</a:t>
            </a:r>
            <a:r>
              <a:rPr lang="en-US" baseline="30000" dirty="0" smtClean="0"/>
              <a:t>th</a:t>
            </a:r>
            <a:r>
              <a:rPr lang="en-US" dirty="0" smtClean="0"/>
              <a:t> June 2014. </a:t>
            </a:r>
          </a:p>
          <a:p>
            <a:r>
              <a:rPr lang="en-US" dirty="0" smtClean="0"/>
              <a:t>Ability to export and review local data as it’s entered.</a:t>
            </a:r>
          </a:p>
          <a:p>
            <a:r>
              <a:rPr lang="en-US" dirty="0" smtClean="0"/>
              <a:t>Web </a:t>
            </a:r>
            <a:r>
              <a:rPr lang="en-US" dirty="0" smtClean="0"/>
              <a:t>tool will be  </a:t>
            </a:r>
            <a:r>
              <a:rPr lang="en-US" dirty="0" smtClean="0"/>
              <a:t>reopened after end of project</a:t>
            </a:r>
            <a:r>
              <a:rPr lang="en-US" dirty="0"/>
              <a:t> </a:t>
            </a:r>
            <a:r>
              <a:rPr lang="en-US" dirty="0" smtClean="0"/>
              <a:t>so hospitals can continue to collect patient satisfaction data from a sample of patients and compare results over time.</a:t>
            </a:r>
          </a:p>
          <a:p>
            <a:r>
              <a:rPr lang="en-US" dirty="0" smtClean="0"/>
              <a:t>Study results </a:t>
            </a:r>
            <a:r>
              <a:rPr lang="en-US" dirty="0" smtClean="0"/>
              <a:t>published ASAP</a:t>
            </a:r>
            <a:r>
              <a:rPr lang="en-US" dirty="0"/>
              <a:t>!</a:t>
            </a:r>
            <a:r>
              <a:rPr lang="en-US" dirty="0" smtClean="0"/>
              <a:t> Hopefully </a:t>
            </a:r>
            <a:r>
              <a:rPr lang="en-US" dirty="0" smtClean="0"/>
              <a:t>early 2015</a:t>
            </a:r>
          </a:p>
        </p:txBody>
      </p:sp>
      <p:pic>
        <p:nvPicPr>
          <p:cNvPr id="4" name="Picture 3" descr="SNA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739366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Further information</a:t>
            </a:r>
            <a:endParaRPr lang="en-US" dirty="0"/>
          </a:p>
        </p:txBody>
      </p:sp>
      <p:sp>
        <p:nvSpPr>
          <p:cNvPr id="3" name="Content Placeholder 2"/>
          <p:cNvSpPr>
            <a:spLocks noGrp="1"/>
          </p:cNvSpPr>
          <p:nvPr>
            <p:ph idx="1"/>
          </p:nvPr>
        </p:nvSpPr>
        <p:spPr/>
        <p:txBody>
          <a:bodyPr/>
          <a:lstStyle/>
          <a:p>
            <a:r>
              <a:rPr lang="en-US" dirty="0" smtClean="0"/>
              <a:t>Website</a:t>
            </a:r>
            <a:r>
              <a:rPr lang="en-US" dirty="0"/>
              <a:t>: </a:t>
            </a:r>
            <a:r>
              <a:rPr lang="en-US" dirty="0">
                <a:hlinkClick r:id="rId3"/>
              </a:rPr>
              <a:t>http://www.niaa-hsrc.org.uk/</a:t>
            </a:r>
            <a:r>
              <a:rPr lang="en-US" dirty="0" smtClean="0">
                <a:hlinkClick r:id="rId3"/>
              </a:rPr>
              <a:t>SNAPs</a:t>
            </a:r>
            <a:endParaRPr lang="en-US" dirty="0" smtClean="0"/>
          </a:p>
          <a:p>
            <a:r>
              <a:rPr lang="en-US" dirty="0" smtClean="0"/>
              <a:t>Email: </a:t>
            </a:r>
            <a:r>
              <a:rPr lang="en-US" dirty="0" smtClean="0">
                <a:hlinkClick r:id="rId4"/>
              </a:rPr>
              <a:t>snap1@rcoa.ac.uk</a:t>
            </a:r>
            <a:endParaRPr lang="en-US" dirty="0" smtClean="0"/>
          </a:p>
          <a:p>
            <a:r>
              <a:rPr lang="en-US" dirty="0" smtClean="0"/>
              <a:t>Twitter: @</a:t>
            </a:r>
            <a:r>
              <a:rPr lang="en-US" dirty="0" err="1" smtClean="0"/>
              <a:t>anaesthesiaSNAP</a:t>
            </a:r>
            <a:endParaRPr lang="en-US" dirty="0" smtClean="0"/>
          </a:p>
          <a:p>
            <a:endParaRPr lang="en-US" dirty="0"/>
          </a:p>
          <a:p>
            <a:r>
              <a:rPr lang="en-US" dirty="0" smtClean="0"/>
              <a:t>Thank you very much for helping to make SNAP-1 a success!</a:t>
            </a:r>
            <a:endParaRPr lang="en-US" dirty="0"/>
          </a:p>
        </p:txBody>
      </p:sp>
      <p:pic>
        <p:nvPicPr>
          <p:cNvPr id="5" name="Picture 4" descr="SNAP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140714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SNAP-1</a:t>
            </a:r>
            <a:endParaRPr lang="en-US" dirty="0"/>
          </a:p>
        </p:txBody>
      </p:sp>
      <p:sp>
        <p:nvSpPr>
          <p:cNvPr id="3" name="Content Placeholder 2"/>
          <p:cNvSpPr>
            <a:spLocks noGrp="1"/>
          </p:cNvSpPr>
          <p:nvPr>
            <p:ph idx="1"/>
          </p:nvPr>
        </p:nvSpPr>
        <p:spPr>
          <a:xfrm>
            <a:off x="739775" y="2427111"/>
            <a:ext cx="7662864" cy="4190999"/>
          </a:xfrm>
        </p:spPr>
        <p:txBody>
          <a:bodyPr>
            <a:normAutofit/>
          </a:bodyPr>
          <a:lstStyle/>
          <a:p>
            <a:r>
              <a:rPr lang="en-US" dirty="0" smtClean="0"/>
              <a:t>SNAP-1 </a:t>
            </a:r>
          </a:p>
          <a:p>
            <a:r>
              <a:rPr lang="en-US" dirty="0" smtClean="0"/>
              <a:t>Key dates</a:t>
            </a:r>
          </a:p>
          <a:p>
            <a:r>
              <a:rPr lang="en-US" dirty="0" smtClean="0"/>
              <a:t>Data to be collected</a:t>
            </a:r>
          </a:p>
          <a:p>
            <a:r>
              <a:rPr lang="en-US" dirty="0" smtClean="0"/>
              <a:t>Preparation for project at local sites</a:t>
            </a:r>
          </a:p>
          <a:p>
            <a:r>
              <a:rPr lang="en-US" dirty="0" smtClean="0"/>
              <a:t>Patient recruitment</a:t>
            </a:r>
          </a:p>
          <a:p>
            <a:r>
              <a:rPr lang="en-US" dirty="0" smtClean="0"/>
              <a:t>Data entry</a:t>
            </a:r>
          </a:p>
        </p:txBody>
      </p:sp>
      <p:pic>
        <p:nvPicPr>
          <p:cNvPr id="4" name="Picture 3" descr="SNA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257746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2" y="87489"/>
            <a:ext cx="9025468" cy="2044001"/>
          </a:xfrm>
        </p:spPr>
        <p:txBody>
          <a:bodyPr/>
          <a:lstStyle/>
          <a:p>
            <a:r>
              <a:rPr lang="en-US" dirty="0" smtClean="0"/>
              <a:t>            Sprint </a:t>
            </a:r>
            <a:r>
              <a:rPr lang="en-US" dirty="0"/>
              <a:t>National Anaesthesia </a:t>
            </a:r>
            <a:r>
              <a:rPr lang="en-US" dirty="0" smtClean="0"/>
              <a:t> Projects </a:t>
            </a:r>
            <a:r>
              <a:rPr lang="en-US" dirty="0"/>
              <a:t>(SNAPs)</a:t>
            </a:r>
          </a:p>
        </p:txBody>
      </p:sp>
      <p:sp>
        <p:nvSpPr>
          <p:cNvPr id="3" name="Content Placeholder 2"/>
          <p:cNvSpPr>
            <a:spLocks noGrp="1"/>
          </p:cNvSpPr>
          <p:nvPr>
            <p:ph idx="1"/>
          </p:nvPr>
        </p:nvSpPr>
        <p:spPr>
          <a:xfrm>
            <a:off x="739775" y="2770094"/>
            <a:ext cx="7662864" cy="3449572"/>
          </a:xfrm>
        </p:spPr>
        <p:txBody>
          <a:bodyPr>
            <a:normAutofit lnSpcReduction="10000"/>
          </a:bodyPr>
          <a:lstStyle/>
          <a:p>
            <a:r>
              <a:rPr lang="en-US" sz="2400" dirty="0"/>
              <a:t>‘Snapshot’ of clinical activity across the UK</a:t>
            </a:r>
          </a:p>
          <a:p>
            <a:r>
              <a:rPr lang="en-US" sz="2400" dirty="0" smtClean="0"/>
              <a:t>Measuring outcomes important to patients </a:t>
            </a:r>
          </a:p>
          <a:p>
            <a:r>
              <a:rPr lang="en-US" sz="2400" dirty="0"/>
              <a:t>Measuring common and clinically important </a:t>
            </a:r>
            <a:r>
              <a:rPr lang="en-US" sz="2400" dirty="0" smtClean="0"/>
              <a:t>outcomes</a:t>
            </a:r>
          </a:p>
          <a:p>
            <a:r>
              <a:rPr lang="en-US" sz="2400" dirty="0" smtClean="0"/>
              <a:t>“Shine a light” projects of different nature to NAPs</a:t>
            </a:r>
          </a:p>
          <a:p>
            <a:r>
              <a:rPr lang="en-US" sz="2400" dirty="0"/>
              <a:t>Trainee engagement, leadership and </a:t>
            </a:r>
            <a:r>
              <a:rPr lang="en-US" sz="2400" dirty="0" smtClean="0"/>
              <a:t>delivery</a:t>
            </a:r>
            <a:endParaRPr lang="en-US" sz="2400" dirty="0"/>
          </a:p>
          <a:p>
            <a:r>
              <a:rPr lang="en-US" sz="2400" dirty="0" smtClean="0"/>
              <a:t>Quality Audit and Research Coordinators (</a:t>
            </a:r>
            <a:r>
              <a:rPr lang="en-US" sz="2400" dirty="0" err="1" smtClean="0"/>
              <a:t>QuARCs</a:t>
            </a:r>
            <a:r>
              <a:rPr lang="en-US" sz="2400" dirty="0" smtClean="0"/>
              <a:t>)</a:t>
            </a:r>
            <a:endParaRPr lang="en-US" sz="2400" dirty="0"/>
          </a:p>
          <a:p>
            <a:endParaRPr lang="en-US" dirty="0"/>
          </a:p>
        </p:txBody>
      </p:sp>
      <p:pic>
        <p:nvPicPr>
          <p:cNvPr id="7" name="Picture 6" descr="SNA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132473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2" y="87489"/>
            <a:ext cx="9025468" cy="1425017"/>
          </a:xfrm>
        </p:spPr>
        <p:txBody>
          <a:bodyPr/>
          <a:lstStyle/>
          <a:p>
            <a:r>
              <a:rPr lang="en-US" dirty="0" smtClean="0"/>
              <a:t>            Trainee-led research groups</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7" name="Picture 6" descr="SNA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pic>
        <p:nvPicPr>
          <p:cNvPr id="4" name="Picture 3" descr="SWARM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52" y="2131490"/>
            <a:ext cx="1941797" cy="1941797"/>
          </a:xfrm>
          <a:prstGeom prst="rect">
            <a:avLst/>
          </a:prstGeom>
        </p:spPr>
      </p:pic>
      <p:pic>
        <p:nvPicPr>
          <p:cNvPr id="5" name="Picture 4" descr="AARMY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52" y="4312558"/>
            <a:ext cx="1703648" cy="1827948"/>
          </a:xfrm>
          <a:prstGeom prst="rect">
            <a:avLst/>
          </a:prstGeom>
        </p:spPr>
      </p:pic>
      <p:pic>
        <p:nvPicPr>
          <p:cNvPr id="6" name="Picture 5" descr="SHARC 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4634" y="2131490"/>
            <a:ext cx="1538005" cy="1538005"/>
          </a:xfrm>
          <a:prstGeom prst="rect">
            <a:avLst/>
          </a:prstGeom>
        </p:spPr>
      </p:pic>
      <p:pic>
        <p:nvPicPr>
          <p:cNvPr id="8" name="Picture 7" descr="STAR 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8736" y="3971047"/>
            <a:ext cx="1863903" cy="970783"/>
          </a:xfrm>
          <a:prstGeom prst="rect">
            <a:avLst/>
          </a:prstGeom>
        </p:spPr>
      </p:pic>
      <p:pic>
        <p:nvPicPr>
          <p:cNvPr id="9" name="Picture 8" descr="NWRAG 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443" y="2474760"/>
            <a:ext cx="1671500" cy="1671500"/>
          </a:xfrm>
          <a:prstGeom prst="rect">
            <a:avLst/>
          </a:prstGeom>
        </p:spPr>
      </p:pic>
      <p:pic>
        <p:nvPicPr>
          <p:cNvPr id="10" name="Picture 9" descr="WM TRAIN logo.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38891" y="4970618"/>
            <a:ext cx="1635712" cy="1635712"/>
          </a:xfrm>
          <a:prstGeom prst="rect">
            <a:avLst/>
          </a:prstGeom>
        </p:spPr>
      </p:pic>
      <p:pic>
        <p:nvPicPr>
          <p:cNvPr id="11" name="Picture 10" descr="SPARC log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8857" y="4146260"/>
            <a:ext cx="1475916" cy="1475916"/>
          </a:xfrm>
          <a:prstGeom prst="rect">
            <a:avLst/>
          </a:prstGeom>
        </p:spPr>
      </p:pic>
      <p:pic>
        <p:nvPicPr>
          <p:cNvPr id="12" name="Picture 11" descr="WAAREN logo.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9856" y="5061520"/>
            <a:ext cx="1596861" cy="1596861"/>
          </a:xfrm>
          <a:prstGeom prst="rect">
            <a:avLst/>
          </a:prstGeom>
        </p:spPr>
      </p:pic>
      <p:pic>
        <p:nvPicPr>
          <p:cNvPr id="13" name="Picture 12" descr="PLAN logo.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7701" y="2987827"/>
            <a:ext cx="2365486" cy="681667"/>
          </a:xfrm>
          <a:prstGeom prst="rect">
            <a:avLst/>
          </a:prstGeom>
        </p:spPr>
      </p:pic>
    </p:spTree>
    <p:extLst>
      <p:ext uri="{BB962C8B-B14F-4D97-AF65-F5344CB8AC3E}">
        <p14:creationId xmlns:p14="http://schemas.microsoft.com/office/powerpoint/2010/main" val="1143426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SNAP-1</a:t>
            </a:r>
            <a:endParaRPr lang="en-US" dirty="0">
              <a:solidFill>
                <a:srgbClr val="FFFFFF"/>
              </a:solidFill>
            </a:endParaRPr>
          </a:p>
        </p:txBody>
      </p:sp>
      <p:sp>
        <p:nvSpPr>
          <p:cNvPr id="3" name="Content Placeholder 2"/>
          <p:cNvSpPr>
            <a:spLocks noGrp="1"/>
          </p:cNvSpPr>
          <p:nvPr>
            <p:ph idx="1"/>
          </p:nvPr>
        </p:nvSpPr>
        <p:spPr>
          <a:xfrm>
            <a:off x="739775" y="2385391"/>
            <a:ext cx="7662864" cy="4104732"/>
          </a:xfrm>
        </p:spPr>
        <p:txBody>
          <a:bodyPr>
            <a:normAutofit fontScale="77500" lnSpcReduction="20000"/>
          </a:bodyPr>
          <a:lstStyle/>
          <a:p>
            <a:r>
              <a:rPr lang="en-US" sz="2900" dirty="0"/>
              <a:t>Tuesday 13</a:t>
            </a:r>
            <a:r>
              <a:rPr lang="en-US" sz="2900" baseline="30000" dirty="0"/>
              <a:t>th</a:t>
            </a:r>
            <a:r>
              <a:rPr lang="en-US" sz="2900" dirty="0"/>
              <a:t> and Wednesday 14</a:t>
            </a:r>
            <a:r>
              <a:rPr lang="en-US" sz="2900" baseline="30000" dirty="0"/>
              <a:t>th</a:t>
            </a:r>
            <a:r>
              <a:rPr lang="en-US" sz="2900" dirty="0"/>
              <a:t> May 2014</a:t>
            </a:r>
          </a:p>
          <a:p>
            <a:r>
              <a:rPr lang="en-US" sz="2900" dirty="0"/>
              <a:t>Patient reported </a:t>
            </a:r>
            <a:r>
              <a:rPr lang="en-US" sz="2900" dirty="0" smtClean="0"/>
              <a:t>outcomes </a:t>
            </a:r>
            <a:r>
              <a:rPr lang="en-US" sz="2900" dirty="0"/>
              <a:t>after </a:t>
            </a:r>
            <a:r>
              <a:rPr lang="en-US" sz="2900" dirty="0" err="1"/>
              <a:t>anaesthesia</a:t>
            </a:r>
            <a:r>
              <a:rPr lang="en-US" sz="2900" dirty="0"/>
              <a:t>:</a:t>
            </a:r>
          </a:p>
          <a:p>
            <a:pPr lvl="1"/>
            <a:r>
              <a:rPr lang="en-US" sz="2900" dirty="0"/>
              <a:t>Patient satisfaction</a:t>
            </a:r>
          </a:p>
          <a:p>
            <a:pPr lvl="1"/>
            <a:r>
              <a:rPr lang="en-US" sz="2900" dirty="0"/>
              <a:t>Patient reported </a:t>
            </a:r>
            <a:r>
              <a:rPr lang="en-US" sz="2900" dirty="0" smtClean="0"/>
              <a:t>awareness</a:t>
            </a:r>
            <a:endParaRPr lang="en-US" sz="2900" dirty="0"/>
          </a:p>
          <a:p>
            <a:r>
              <a:rPr lang="en-US" sz="2900" dirty="0"/>
              <a:t>2 questionnaires and demographic / perioperative </a:t>
            </a:r>
            <a:r>
              <a:rPr lang="en-US" sz="2900" dirty="0" smtClean="0"/>
              <a:t>data</a:t>
            </a:r>
          </a:p>
          <a:p>
            <a:r>
              <a:rPr lang="en-US" sz="2900" dirty="0" smtClean="0"/>
              <a:t>Ethical approval confirmed</a:t>
            </a:r>
          </a:p>
          <a:p>
            <a:r>
              <a:rPr lang="en-GB" sz="2900" dirty="0"/>
              <a:t>NIHR Clinical Research Network (CRN) </a:t>
            </a:r>
            <a:r>
              <a:rPr lang="en-GB" sz="2900" dirty="0" smtClean="0"/>
              <a:t>Portfolio</a:t>
            </a:r>
            <a:r>
              <a:rPr lang="en-GB" sz="2900" dirty="0"/>
              <a:t> </a:t>
            </a:r>
            <a:r>
              <a:rPr lang="en-GB" sz="2900" dirty="0" smtClean="0"/>
              <a:t>study</a:t>
            </a:r>
            <a:endParaRPr lang="en-US" sz="2900" dirty="0"/>
          </a:p>
          <a:p>
            <a:r>
              <a:rPr lang="en-US" sz="2900" dirty="0"/>
              <a:t>Patients &gt; 18 years old undergoing </a:t>
            </a:r>
            <a:r>
              <a:rPr lang="en-US" sz="2900" dirty="0" smtClean="0"/>
              <a:t>non-obstetric </a:t>
            </a:r>
            <a:r>
              <a:rPr lang="en-US" sz="2900" dirty="0"/>
              <a:t>procedure in an operating </a:t>
            </a:r>
            <a:r>
              <a:rPr lang="en-US" sz="2900" dirty="0" smtClean="0"/>
              <a:t>theatre.</a:t>
            </a:r>
            <a:endParaRPr lang="en-US" sz="2900" dirty="0"/>
          </a:p>
          <a:p>
            <a:endParaRPr lang="en-US" dirty="0"/>
          </a:p>
        </p:txBody>
      </p:sp>
      <p:pic>
        <p:nvPicPr>
          <p:cNvPr id="4" name="Picture 3" descr="SNAP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2715161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SNAP-1</a:t>
            </a:r>
            <a:endParaRPr lang="en-US" dirty="0"/>
          </a:p>
        </p:txBody>
      </p:sp>
      <p:sp>
        <p:nvSpPr>
          <p:cNvPr id="3" name="Content Placeholder 2"/>
          <p:cNvSpPr>
            <a:spLocks noGrp="1"/>
          </p:cNvSpPr>
          <p:nvPr>
            <p:ph idx="1"/>
          </p:nvPr>
        </p:nvSpPr>
        <p:spPr>
          <a:xfrm>
            <a:off x="739775" y="2379680"/>
            <a:ext cx="7662864" cy="4365432"/>
          </a:xfrm>
        </p:spPr>
        <p:txBody>
          <a:bodyPr>
            <a:normAutofit/>
          </a:bodyPr>
          <a:lstStyle/>
          <a:p>
            <a:r>
              <a:rPr lang="en-US" dirty="0" smtClean="0"/>
              <a:t>Registration closes for Local Investigators (LIs - trainees and consultants) on Friday 25</a:t>
            </a:r>
            <a:r>
              <a:rPr lang="en-US" baseline="30000" dirty="0" smtClean="0"/>
              <a:t>th</a:t>
            </a:r>
            <a:r>
              <a:rPr lang="en-US" dirty="0" smtClean="0"/>
              <a:t> April.</a:t>
            </a:r>
          </a:p>
          <a:p>
            <a:r>
              <a:rPr lang="en-US" dirty="0" smtClean="0"/>
              <a:t>All registered investigators who take part named as collaborators in any future publications that result from SNAP-1.</a:t>
            </a:r>
          </a:p>
          <a:p>
            <a:r>
              <a:rPr lang="en-US" dirty="0" smtClean="0"/>
              <a:t>Free online Good Clinical Practice (GCP) training available to all investigators.</a:t>
            </a:r>
          </a:p>
          <a:p>
            <a:r>
              <a:rPr lang="en-US" dirty="0" smtClean="0"/>
              <a:t>All </a:t>
            </a:r>
            <a:r>
              <a:rPr lang="en-US" dirty="0" err="1" smtClean="0"/>
              <a:t>anaesthetists</a:t>
            </a:r>
            <a:r>
              <a:rPr lang="en-US" dirty="0" smtClean="0"/>
              <a:t> working in theatres on the 13</a:t>
            </a:r>
            <a:r>
              <a:rPr lang="en-US" baseline="30000" dirty="0" smtClean="0"/>
              <a:t>th</a:t>
            </a:r>
            <a:r>
              <a:rPr lang="en-US" dirty="0" smtClean="0"/>
              <a:t> and 14</a:t>
            </a:r>
            <a:r>
              <a:rPr lang="en-US" baseline="30000" dirty="0" smtClean="0"/>
              <a:t>th</a:t>
            </a:r>
            <a:r>
              <a:rPr lang="en-US" dirty="0" smtClean="0"/>
              <a:t> May 2014 asked to complete basic demographic and perioperative information for eligible patients.</a:t>
            </a:r>
          </a:p>
          <a:p>
            <a:endParaRPr lang="en-US" dirty="0" smtClean="0"/>
          </a:p>
          <a:p>
            <a:endParaRPr lang="en-US" dirty="0"/>
          </a:p>
        </p:txBody>
      </p:sp>
      <p:pic>
        <p:nvPicPr>
          <p:cNvPr id="4" name="Picture 3" descr="SNAP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21" y="87489"/>
            <a:ext cx="1729168" cy="1250244"/>
          </a:xfrm>
          <a:prstGeom prst="rect">
            <a:avLst/>
          </a:prstGeom>
        </p:spPr>
      </p:pic>
    </p:spTree>
    <p:extLst>
      <p:ext uri="{BB962C8B-B14F-4D97-AF65-F5344CB8AC3E}">
        <p14:creationId xmlns:p14="http://schemas.microsoft.com/office/powerpoint/2010/main" val="356943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Patient </a:t>
            </a:r>
            <a:r>
              <a:rPr lang="en-US" dirty="0">
                <a:solidFill>
                  <a:srgbClr val="FFFFFF"/>
                </a:solidFill>
              </a:rPr>
              <a:t>demographics</a:t>
            </a:r>
          </a:p>
        </p:txBody>
      </p:sp>
      <p:sp>
        <p:nvSpPr>
          <p:cNvPr id="3" name="Content Placeholder 2"/>
          <p:cNvSpPr>
            <a:spLocks noGrp="1"/>
          </p:cNvSpPr>
          <p:nvPr>
            <p:ph idx="1"/>
          </p:nvPr>
        </p:nvSpPr>
        <p:spPr>
          <a:xfrm>
            <a:off x="739775" y="2131490"/>
            <a:ext cx="7662864" cy="4726510"/>
          </a:xfrm>
        </p:spPr>
        <p:txBody>
          <a:bodyPr>
            <a:normAutofit lnSpcReduction="10000"/>
          </a:bodyPr>
          <a:lstStyle/>
          <a:p>
            <a:pPr marL="0" indent="0">
              <a:buNone/>
            </a:pPr>
            <a:r>
              <a:rPr lang="en-US" b="1" dirty="0"/>
              <a:t>Completed by anaesthetist at time of surgery:</a:t>
            </a:r>
          </a:p>
          <a:p>
            <a:pPr marL="0" indent="0">
              <a:buNone/>
            </a:pPr>
            <a:r>
              <a:rPr lang="en-US" sz="1900" dirty="0" smtClean="0"/>
              <a:t>Patient name </a:t>
            </a:r>
            <a:r>
              <a:rPr lang="en-US" sz="1900" dirty="0"/>
              <a:t>and hospital identifier:</a:t>
            </a:r>
          </a:p>
          <a:p>
            <a:pPr marL="0" indent="0">
              <a:buNone/>
            </a:pPr>
            <a:r>
              <a:rPr lang="en-GB" sz="1900" b="1" dirty="0" smtClean="0"/>
              <a:t>Sex</a:t>
            </a:r>
            <a:r>
              <a:rPr lang="en-GB" sz="1900" b="1" dirty="0"/>
              <a:t>:</a:t>
            </a:r>
            <a:r>
              <a:rPr lang="en-GB" sz="1900" dirty="0"/>
              <a:t> Male </a:t>
            </a:r>
            <a:r>
              <a:rPr lang="en-US" altLang="ja-JP" sz="1900" dirty="0"/>
              <a:t>☐</a:t>
            </a:r>
            <a:r>
              <a:rPr lang="en-GB" sz="1900" dirty="0"/>
              <a:t>	Female </a:t>
            </a:r>
            <a:r>
              <a:rPr lang="en-US" altLang="ja-JP" sz="1900" dirty="0"/>
              <a:t>☐</a:t>
            </a:r>
            <a:r>
              <a:rPr lang="en-GB" sz="1900" dirty="0"/>
              <a:t>	</a:t>
            </a:r>
          </a:p>
          <a:p>
            <a:pPr marL="0" indent="0">
              <a:buNone/>
            </a:pPr>
            <a:r>
              <a:rPr lang="en-GB" sz="1900" b="1" dirty="0" smtClean="0"/>
              <a:t>Patient </a:t>
            </a:r>
            <a:r>
              <a:rPr lang="en-GB" sz="1900" b="1" dirty="0"/>
              <a:t>age:</a:t>
            </a:r>
            <a:r>
              <a:rPr lang="en-GB" sz="1900" dirty="0"/>
              <a:t> </a:t>
            </a:r>
          </a:p>
          <a:p>
            <a:pPr marL="0" indent="0">
              <a:buNone/>
            </a:pPr>
            <a:r>
              <a:rPr lang="en-GB" sz="1900" b="1" dirty="0" smtClean="0"/>
              <a:t>Date </a:t>
            </a:r>
            <a:r>
              <a:rPr lang="en-GB" sz="1900" b="1" dirty="0"/>
              <a:t>of operation:</a:t>
            </a:r>
            <a:r>
              <a:rPr lang="en-GB" sz="1900" dirty="0"/>
              <a:t> 13/05/14 </a:t>
            </a:r>
            <a:r>
              <a:rPr lang="en-US" altLang="ja-JP" sz="1900" dirty="0"/>
              <a:t>☐</a:t>
            </a:r>
            <a:r>
              <a:rPr lang="en-GB" altLang="ja-JP" sz="1900" dirty="0"/>
              <a:t>	</a:t>
            </a:r>
            <a:r>
              <a:rPr lang="en-GB" sz="1900" dirty="0"/>
              <a:t>14/05/14 </a:t>
            </a:r>
            <a:r>
              <a:rPr lang="en-US" altLang="ja-JP" sz="1900" dirty="0" smtClean="0"/>
              <a:t>☐</a:t>
            </a:r>
            <a:endParaRPr lang="en-GB" altLang="ja-JP" sz="1900" dirty="0"/>
          </a:p>
          <a:p>
            <a:pPr marL="0" indent="0">
              <a:buNone/>
            </a:pPr>
            <a:r>
              <a:rPr lang="en-GB" sz="1900" b="1" dirty="0" smtClean="0"/>
              <a:t>Operation </a:t>
            </a:r>
            <a:r>
              <a:rPr lang="en-GB" sz="1900" b="1" dirty="0"/>
              <a:t>name: </a:t>
            </a:r>
          </a:p>
          <a:p>
            <a:pPr marL="0" indent="0">
              <a:buNone/>
            </a:pPr>
            <a:r>
              <a:rPr lang="en-GB" sz="1900" b="1" dirty="0" smtClean="0"/>
              <a:t>ASA </a:t>
            </a:r>
            <a:r>
              <a:rPr lang="en-GB" sz="1900" b="1" dirty="0"/>
              <a:t>grade:</a:t>
            </a:r>
            <a:r>
              <a:rPr lang="en-GB" sz="1900" dirty="0"/>
              <a:t> 1</a:t>
            </a:r>
            <a:r>
              <a:rPr lang="en-US" altLang="ja-JP" sz="1900" dirty="0"/>
              <a:t>☐</a:t>
            </a:r>
            <a:r>
              <a:rPr lang="en-GB" sz="1900" dirty="0"/>
              <a:t> 	2 </a:t>
            </a:r>
            <a:r>
              <a:rPr lang="en-US" altLang="ja-JP" sz="1900" dirty="0"/>
              <a:t>☐</a:t>
            </a:r>
            <a:r>
              <a:rPr lang="en-GB" sz="1900" dirty="0"/>
              <a:t> 	3 </a:t>
            </a:r>
            <a:r>
              <a:rPr lang="en-US" altLang="ja-JP" sz="1900" dirty="0"/>
              <a:t>☐</a:t>
            </a:r>
            <a:r>
              <a:rPr lang="en-GB" sz="1900" dirty="0"/>
              <a:t> 	4 </a:t>
            </a:r>
            <a:r>
              <a:rPr lang="en-US" altLang="ja-JP" sz="1900" dirty="0"/>
              <a:t>☐ </a:t>
            </a:r>
            <a:r>
              <a:rPr lang="en-GB" sz="1900" dirty="0"/>
              <a:t>	5 </a:t>
            </a:r>
            <a:r>
              <a:rPr lang="en-US" altLang="ja-JP" sz="1900" dirty="0"/>
              <a:t>☐	</a:t>
            </a:r>
            <a:endParaRPr lang="en-GB" sz="1900" dirty="0"/>
          </a:p>
          <a:p>
            <a:pPr marL="0" indent="0">
              <a:buNone/>
            </a:pPr>
            <a:r>
              <a:rPr lang="en-GB" sz="1900" b="1" dirty="0" smtClean="0"/>
              <a:t>Surgical </a:t>
            </a:r>
            <a:r>
              <a:rPr lang="en-GB" sz="1900" b="1" dirty="0"/>
              <a:t>urgency:</a:t>
            </a:r>
            <a:r>
              <a:rPr lang="en-GB" sz="1900" dirty="0"/>
              <a:t> Elective </a:t>
            </a:r>
            <a:r>
              <a:rPr lang="en-US" altLang="ja-JP" sz="1900" dirty="0" smtClean="0"/>
              <a:t>☐</a:t>
            </a:r>
            <a:r>
              <a:rPr lang="en-GB" altLang="ja-JP" sz="1900" dirty="0"/>
              <a:t> </a:t>
            </a:r>
            <a:r>
              <a:rPr lang="en-GB" altLang="ja-JP" sz="1900" dirty="0" smtClean="0"/>
              <a:t> </a:t>
            </a:r>
            <a:r>
              <a:rPr lang="en-GB" sz="1900" dirty="0" smtClean="0"/>
              <a:t>Expedited </a:t>
            </a:r>
            <a:r>
              <a:rPr lang="en-US" altLang="ja-JP" sz="1900" dirty="0" smtClean="0"/>
              <a:t>☐</a:t>
            </a:r>
            <a:r>
              <a:rPr lang="en-GB" altLang="ja-JP" sz="1900" dirty="0"/>
              <a:t> </a:t>
            </a:r>
            <a:r>
              <a:rPr lang="en-GB" altLang="ja-JP" sz="1900" dirty="0" smtClean="0"/>
              <a:t> </a:t>
            </a:r>
            <a:r>
              <a:rPr lang="en-GB" sz="1900" dirty="0" smtClean="0"/>
              <a:t>Urgent </a:t>
            </a:r>
            <a:r>
              <a:rPr lang="en-US" altLang="ja-JP" sz="1900" dirty="0" smtClean="0"/>
              <a:t>☐  </a:t>
            </a:r>
            <a:r>
              <a:rPr lang="en-GB" sz="1900" dirty="0" smtClean="0"/>
              <a:t>Immediate </a:t>
            </a:r>
            <a:r>
              <a:rPr lang="en-US" altLang="ja-JP" sz="1900" dirty="0" smtClean="0"/>
              <a:t>☐</a:t>
            </a:r>
          </a:p>
          <a:p>
            <a:pPr marL="0" indent="0">
              <a:buNone/>
            </a:pPr>
            <a:r>
              <a:rPr lang="en-US" sz="1900" b="1" dirty="0" smtClean="0"/>
              <a:t>Surgical severity: </a:t>
            </a:r>
            <a:r>
              <a:rPr lang="en-US" sz="1900" dirty="0" smtClean="0"/>
              <a:t>Minor </a:t>
            </a:r>
            <a:r>
              <a:rPr lang="en-US" altLang="ja-JP" sz="1900" dirty="0" smtClean="0"/>
              <a:t>☐   </a:t>
            </a:r>
            <a:r>
              <a:rPr lang="en-US" sz="1900" dirty="0" smtClean="0"/>
              <a:t>Intermediate </a:t>
            </a:r>
            <a:r>
              <a:rPr lang="en-US" altLang="ja-JP" sz="1900" dirty="0" smtClean="0"/>
              <a:t>☐   </a:t>
            </a:r>
            <a:r>
              <a:rPr lang="en-US" sz="1900" dirty="0" smtClean="0"/>
              <a:t>Major </a:t>
            </a:r>
            <a:r>
              <a:rPr lang="en-US" altLang="ja-JP" sz="1900" dirty="0" smtClean="0"/>
              <a:t>☐   </a:t>
            </a:r>
            <a:r>
              <a:rPr lang="en-US" sz="1900" dirty="0" smtClean="0"/>
              <a:t>Complex </a:t>
            </a:r>
            <a:r>
              <a:rPr lang="en-US" altLang="ja-JP" sz="1900" dirty="0"/>
              <a:t>☐</a:t>
            </a:r>
            <a:endParaRPr lang="en-GB" sz="1900" b="1" dirty="0" smtClean="0"/>
          </a:p>
          <a:p>
            <a:endParaRPr lang="en-US" dirty="0"/>
          </a:p>
        </p:txBody>
      </p:sp>
      <p:pic>
        <p:nvPicPr>
          <p:cNvPr id="4" name="Picture 3" descr="SNAP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74388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         Patient </a:t>
            </a:r>
            <a:r>
              <a:rPr lang="en-US" dirty="0">
                <a:solidFill>
                  <a:srgbClr val="FFFFFF"/>
                </a:solidFill>
              </a:rPr>
              <a:t>co-</a:t>
            </a:r>
            <a:r>
              <a:rPr lang="en-US" dirty="0" smtClean="0">
                <a:solidFill>
                  <a:srgbClr val="FFFFFF"/>
                </a:solidFill>
              </a:rPr>
              <a:t>morbidities</a:t>
            </a:r>
            <a:endParaRPr lang="en-US" dirty="0">
              <a:solidFill>
                <a:srgbClr val="FFFFFF"/>
              </a:solidFill>
            </a:endParaRPr>
          </a:p>
        </p:txBody>
      </p:sp>
      <p:sp>
        <p:nvSpPr>
          <p:cNvPr id="3" name="Content Placeholder 2"/>
          <p:cNvSpPr>
            <a:spLocks noGrp="1"/>
          </p:cNvSpPr>
          <p:nvPr>
            <p:ph idx="1"/>
          </p:nvPr>
        </p:nvSpPr>
        <p:spPr>
          <a:xfrm>
            <a:off x="739775" y="2138948"/>
            <a:ext cx="7662864" cy="4572000"/>
          </a:xfrm>
        </p:spPr>
        <p:txBody>
          <a:bodyPr>
            <a:normAutofit fontScale="92500" lnSpcReduction="20000"/>
          </a:bodyPr>
          <a:lstStyle/>
          <a:p>
            <a:pPr marL="0" indent="0">
              <a:buNone/>
            </a:pPr>
            <a:r>
              <a:rPr lang="en-GB" b="1" dirty="0" smtClean="0"/>
              <a:t>Cancer within past 5 years:</a:t>
            </a:r>
            <a:r>
              <a:rPr lang="en-GB" dirty="0" smtClean="0"/>
              <a:t>  </a:t>
            </a:r>
            <a:r>
              <a:rPr lang="en-GB" dirty="0"/>
              <a:t>		</a:t>
            </a:r>
            <a:r>
              <a:rPr lang="en-GB" dirty="0" smtClean="0"/>
              <a:t>Yes </a:t>
            </a:r>
            <a:r>
              <a:rPr lang="en-US" altLang="ja-JP" dirty="0"/>
              <a:t>☐</a:t>
            </a:r>
            <a:r>
              <a:rPr lang="en-GB" dirty="0"/>
              <a:t>	No </a:t>
            </a:r>
            <a:r>
              <a:rPr lang="en-US" altLang="ja-JP" dirty="0"/>
              <a:t>☐</a:t>
            </a:r>
            <a:r>
              <a:rPr lang="en-GB" dirty="0"/>
              <a:t>	</a:t>
            </a:r>
          </a:p>
          <a:p>
            <a:pPr marL="0" indent="0">
              <a:buNone/>
            </a:pPr>
            <a:r>
              <a:rPr lang="en-GB" b="1" dirty="0" smtClean="0"/>
              <a:t>Congestive cardiac </a:t>
            </a:r>
            <a:r>
              <a:rPr lang="en-GB" b="1" dirty="0"/>
              <a:t>failure:</a:t>
            </a:r>
            <a:r>
              <a:rPr lang="en-GB" dirty="0"/>
              <a:t> 	  </a:t>
            </a:r>
            <a:r>
              <a:rPr lang="en-GB" dirty="0" smtClean="0"/>
              <a:t>	Yes </a:t>
            </a:r>
            <a:r>
              <a:rPr lang="en-US" altLang="ja-JP" dirty="0"/>
              <a:t>☐ 	</a:t>
            </a:r>
            <a:r>
              <a:rPr lang="en-GB" dirty="0"/>
              <a:t>No </a:t>
            </a:r>
            <a:r>
              <a:rPr lang="en-US" altLang="ja-JP" dirty="0"/>
              <a:t>☐</a:t>
            </a:r>
          </a:p>
          <a:p>
            <a:pPr marL="0" indent="0">
              <a:buNone/>
            </a:pPr>
            <a:r>
              <a:rPr lang="en-US" altLang="ja-JP" b="1" dirty="0" smtClean="0"/>
              <a:t>History </a:t>
            </a:r>
            <a:r>
              <a:rPr lang="en-US" altLang="ja-JP" b="1" dirty="0"/>
              <a:t>of previous CVA/TIA: </a:t>
            </a:r>
            <a:r>
              <a:rPr lang="en-US" altLang="ja-JP" b="1" dirty="0" smtClean="0"/>
              <a:t>		</a:t>
            </a:r>
            <a:r>
              <a:rPr lang="en-US" altLang="ja-JP" dirty="0" smtClean="0"/>
              <a:t>Yes </a:t>
            </a:r>
            <a:r>
              <a:rPr lang="en-US" altLang="ja-JP" dirty="0"/>
              <a:t>☐ </a:t>
            </a:r>
            <a:r>
              <a:rPr lang="en-US" altLang="ja-JP" dirty="0" smtClean="0"/>
              <a:t>   </a:t>
            </a:r>
            <a:r>
              <a:rPr lang="en-GB" dirty="0" smtClean="0"/>
              <a:t>No </a:t>
            </a:r>
            <a:r>
              <a:rPr lang="en-US" altLang="ja-JP" dirty="0" smtClean="0"/>
              <a:t>☐</a:t>
            </a:r>
          </a:p>
          <a:p>
            <a:pPr marL="0" indent="0">
              <a:buNone/>
            </a:pPr>
            <a:r>
              <a:rPr lang="en-US" altLang="ja-JP" b="1" dirty="0" smtClean="0"/>
              <a:t>Obesity (</a:t>
            </a:r>
            <a:r>
              <a:rPr lang="en-GB" b="1" dirty="0"/>
              <a:t>BMI ≥ 30): </a:t>
            </a:r>
            <a:r>
              <a:rPr lang="en-GB" dirty="0"/>
              <a:t>	 </a:t>
            </a:r>
            <a:r>
              <a:rPr lang="en-GB" dirty="0" smtClean="0"/>
              <a:t>		</a:t>
            </a:r>
            <a:r>
              <a:rPr lang="en-US" altLang="ja-JP" dirty="0" smtClean="0"/>
              <a:t>Yes </a:t>
            </a:r>
            <a:r>
              <a:rPr lang="en-US" altLang="ja-JP" dirty="0"/>
              <a:t>☐    </a:t>
            </a:r>
            <a:r>
              <a:rPr lang="en-GB" dirty="0" smtClean="0"/>
              <a:t>No </a:t>
            </a:r>
            <a:r>
              <a:rPr lang="en-US" altLang="ja-JP" dirty="0"/>
              <a:t>☐</a:t>
            </a:r>
            <a:endParaRPr lang="en-GB" dirty="0" smtClean="0"/>
          </a:p>
          <a:p>
            <a:pPr marL="0" indent="0">
              <a:buNone/>
            </a:pPr>
            <a:r>
              <a:rPr lang="en-GB" b="1" dirty="0" smtClean="0"/>
              <a:t>Is </a:t>
            </a:r>
            <a:r>
              <a:rPr lang="en-GB" b="1" dirty="0"/>
              <a:t>the patient on long-term </a:t>
            </a:r>
            <a:r>
              <a:rPr lang="en-GB" b="1" dirty="0" smtClean="0"/>
              <a:t>analgesic/BDZ medications: </a:t>
            </a:r>
            <a:endParaRPr lang="en-GB" dirty="0"/>
          </a:p>
          <a:p>
            <a:pPr marL="0" indent="0">
              <a:buNone/>
            </a:pPr>
            <a:r>
              <a:rPr lang="en-GB" dirty="0"/>
              <a:t>      Opiates / Opioids: 		  </a:t>
            </a:r>
            <a:r>
              <a:rPr lang="en-GB" dirty="0" smtClean="0"/>
              <a:t>	Yes </a:t>
            </a:r>
            <a:r>
              <a:rPr lang="en-US" altLang="ja-JP" dirty="0" smtClean="0"/>
              <a:t>☐   </a:t>
            </a:r>
            <a:r>
              <a:rPr lang="en-GB" dirty="0" smtClean="0"/>
              <a:t>No </a:t>
            </a:r>
            <a:r>
              <a:rPr lang="en-US" altLang="ja-JP" dirty="0" smtClean="0"/>
              <a:t>☐</a:t>
            </a:r>
            <a:r>
              <a:rPr lang="en-GB" dirty="0"/>
              <a:t>	</a:t>
            </a:r>
          </a:p>
          <a:p>
            <a:pPr marL="0" indent="0">
              <a:buNone/>
            </a:pPr>
            <a:r>
              <a:rPr lang="en-GB" dirty="0"/>
              <a:t>      </a:t>
            </a:r>
            <a:r>
              <a:rPr lang="en-GB" dirty="0" smtClean="0"/>
              <a:t>NSAIDs / COX inhibitors: </a:t>
            </a:r>
            <a:r>
              <a:rPr lang="en-GB" dirty="0"/>
              <a:t>		</a:t>
            </a:r>
            <a:r>
              <a:rPr lang="en-GB" dirty="0" smtClean="0"/>
              <a:t>Yes </a:t>
            </a:r>
            <a:r>
              <a:rPr lang="en-US" altLang="ja-JP" dirty="0"/>
              <a:t>☐ </a:t>
            </a:r>
            <a:r>
              <a:rPr lang="en-US" altLang="ja-JP" dirty="0" smtClean="0"/>
              <a:t>  </a:t>
            </a:r>
            <a:r>
              <a:rPr lang="en-GB" dirty="0" smtClean="0"/>
              <a:t>No </a:t>
            </a:r>
            <a:r>
              <a:rPr lang="en-US" altLang="ja-JP" dirty="0"/>
              <a:t>☐</a:t>
            </a:r>
            <a:r>
              <a:rPr lang="en-GB" dirty="0"/>
              <a:t>	</a:t>
            </a:r>
          </a:p>
          <a:p>
            <a:pPr marL="0" indent="0">
              <a:buNone/>
            </a:pPr>
            <a:r>
              <a:rPr lang="en-GB" dirty="0"/>
              <a:t>      Neuropathic pain medications:  </a:t>
            </a:r>
            <a:r>
              <a:rPr lang="en-GB" dirty="0" smtClean="0"/>
              <a:t>	Yes </a:t>
            </a:r>
            <a:r>
              <a:rPr lang="en-US" altLang="ja-JP" dirty="0"/>
              <a:t>☐</a:t>
            </a:r>
            <a:r>
              <a:rPr lang="en-GB" dirty="0"/>
              <a:t>	</a:t>
            </a:r>
            <a:r>
              <a:rPr lang="en-GB" dirty="0" smtClean="0"/>
              <a:t>No </a:t>
            </a:r>
            <a:r>
              <a:rPr lang="en-US" altLang="ja-JP" dirty="0"/>
              <a:t>☐</a:t>
            </a:r>
            <a:endParaRPr lang="en-GB" dirty="0"/>
          </a:p>
          <a:p>
            <a:pPr marL="0" indent="0">
              <a:buNone/>
            </a:pPr>
            <a:r>
              <a:rPr lang="en-GB" dirty="0"/>
              <a:t>      </a:t>
            </a:r>
            <a:r>
              <a:rPr lang="en-GB" dirty="0" smtClean="0"/>
              <a:t>Benzodiazepines:</a:t>
            </a:r>
            <a:r>
              <a:rPr lang="en-GB" dirty="0"/>
              <a:t>	</a:t>
            </a:r>
            <a:r>
              <a:rPr lang="en-GB" dirty="0" smtClean="0"/>
              <a:t>		Yes </a:t>
            </a:r>
            <a:r>
              <a:rPr lang="en-US" altLang="ja-JP" dirty="0"/>
              <a:t>☐</a:t>
            </a:r>
            <a:r>
              <a:rPr lang="en-GB" dirty="0"/>
              <a:t>	No </a:t>
            </a:r>
            <a:r>
              <a:rPr lang="en-US" altLang="ja-JP" dirty="0" smtClean="0"/>
              <a:t>☐</a:t>
            </a:r>
            <a:endParaRPr lang="en-GB" dirty="0"/>
          </a:p>
        </p:txBody>
      </p:sp>
      <p:pic>
        <p:nvPicPr>
          <p:cNvPr id="4" name="Picture 3" descr="SNAP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58081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FFFF"/>
                </a:solidFill>
              </a:rPr>
              <a:t>   Perioperative care</a:t>
            </a:r>
            <a:endParaRPr lang="en-US" dirty="0">
              <a:solidFill>
                <a:srgbClr val="FFFFFF"/>
              </a:solidFill>
            </a:endParaRPr>
          </a:p>
        </p:txBody>
      </p:sp>
      <p:sp>
        <p:nvSpPr>
          <p:cNvPr id="3" name="Content Placeholder 2"/>
          <p:cNvSpPr>
            <a:spLocks noGrp="1"/>
          </p:cNvSpPr>
          <p:nvPr>
            <p:ph idx="1"/>
          </p:nvPr>
        </p:nvSpPr>
        <p:spPr>
          <a:xfrm>
            <a:off x="739775" y="2037402"/>
            <a:ext cx="7662864" cy="4820597"/>
          </a:xfrm>
        </p:spPr>
        <p:txBody>
          <a:bodyPr>
            <a:noAutofit/>
          </a:bodyPr>
          <a:lstStyle/>
          <a:p>
            <a:pPr marL="0" indent="0">
              <a:buNone/>
            </a:pPr>
            <a:r>
              <a:rPr lang="en-GB" sz="1700" b="1" dirty="0" smtClean="0"/>
              <a:t>Anaesthetic </a:t>
            </a:r>
            <a:r>
              <a:rPr lang="en-GB" sz="1700" b="1" dirty="0"/>
              <a:t>induced by </a:t>
            </a:r>
            <a:r>
              <a:rPr lang="en-GB" sz="1700" dirty="0"/>
              <a:t>(please </a:t>
            </a:r>
            <a:r>
              <a:rPr lang="en-GB" sz="1700" dirty="0" smtClean="0"/>
              <a:t>tick all that apply</a:t>
            </a:r>
            <a:r>
              <a:rPr lang="en-GB" sz="1700" dirty="0"/>
              <a:t>)</a:t>
            </a:r>
            <a:r>
              <a:rPr lang="en-GB" sz="1700" b="1" dirty="0" smtClean="0"/>
              <a:t>:</a:t>
            </a:r>
            <a:r>
              <a:rPr lang="en-GB" sz="1700" dirty="0"/>
              <a:t> </a:t>
            </a:r>
            <a:endParaRPr lang="en-GB" sz="1700" dirty="0" smtClean="0"/>
          </a:p>
          <a:p>
            <a:pPr marL="0" indent="0">
              <a:buNone/>
            </a:pPr>
            <a:r>
              <a:rPr lang="en-GB" sz="1700" dirty="0" smtClean="0"/>
              <a:t>Consultant  </a:t>
            </a:r>
            <a:r>
              <a:rPr lang="en-US" altLang="ja-JP" sz="1700" dirty="0" smtClean="0"/>
              <a:t>☐</a:t>
            </a:r>
            <a:r>
              <a:rPr lang="en-GB" altLang="ja-JP" sz="1700" dirty="0"/>
              <a:t> </a:t>
            </a:r>
            <a:r>
              <a:rPr lang="en-GB" altLang="ja-JP" sz="1700" dirty="0" smtClean="0"/>
              <a:t> </a:t>
            </a:r>
            <a:r>
              <a:rPr lang="en-GB" sz="1700" dirty="0" smtClean="0"/>
              <a:t>Trainee / Trust </a:t>
            </a:r>
            <a:r>
              <a:rPr lang="en-GB" sz="1700" dirty="0"/>
              <a:t>grade junior  </a:t>
            </a:r>
            <a:r>
              <a:rPr lang="en-US" altLang="ja-JP" sz="1700" dirty="0" smtClean="0"/>
              <a:t>☐</a:t>
            </a:r>
            <a:r>
              <a:rPr lang="en-GB" sz="1700" dirty="0" smtClean="0"/>
              <a:t>  Non-consultant grade senior </a:t>
            </a:r>
            <a:r>
              <a:rPr lang="en-US" altLang="ja-JP" sz="1700" dirty="0" smtClean="0"/>
              <a:t>☐ Physicians Assistant Anaesthesia (PAA</a:t>
            </a:r>
            <a:r>
              <a:rPr lang="en-US" altLang="ja-JP" sz="1700" dirty="0"/>
              <a:t>) </a:t>
            </a:r>
            <a:r>
              <a:rPr lang="en-US" altLang="ja-JP" sz="1700" dirty="0" smtClean="0"/>
              <a:t>☐</a:t>
            </a:r>
            <a:endParaRPr lang="en-GB" altLang="ja-JP" sz="1700" dirty="0"/>
          </a:p>
          <a:p>
            <a:pPr marL="0" indent="0">
              <a:buNone/>
            </a:pPr>
            <a:r>
              <a:rPr lang="en-GB" sz="1700" b="1" dirty="0" smtClean="0"/>
              <a:t>Induction of GA:	</a:t>
            </a:r>
            <a:r>
              <a:rPr lang="en-GB" sz="1700" dirty="0" smtClean="0"/>
              <a:t>Inhalational </a:t>
            </a:r>
            <a:r>
              <a:rPr lang="en-US" altLang="ja-JP" sz="1700" dirty="0" smtClean="0"/>
              <a:t>☐</a:t>
            </a:r>
            <a:r>
              <a:rPr lang="en-GB" sz="1700" dirty="0" smtClean="0"/>
              <a:t>	Intravenous  </a:t>
            </a:r>
            <a:r>
              <a:rPr lang="en-US" altLang="ja-JP" sz="1700" dirty="0" smtClean="0"/>
              <a:t>☐</a:t>
            </a:r>
            <a:r>
              <a:rPr lang="en-GB" sz="1700" dirty="0" smtClean="0"/>
              <a:t>	Not GA </a:t>
            </a:r>
            <a:r>
              <a:rPr lang="en-US" altLang="ja-JP" sz="1700" dirty="0" smtClean="0"/>
              <a:t>☐</a:t>
            </a:r>
            <a:endParaRPr lang="en-GB" sz="1700" dirty="0" smtClean="0"/>
          </a:p>
          <a:p>
            <a:pPr marL="0" indent="0">
              <a:buNone/>
            </a:pPr>
            <a:r>
              <a:rPr lang="en-GB" sz="1700" b="1" dirty="0" smtClean="0"/>
              <a:t>Where </a:t>
            </a:r>
            <a:r>
              <a:rPr lang="en-GB" sz="1700" b="1" dirty="0"/>
              <a:t>did induction take place</a:t>
            </a:r>
            <a:r>
              <a:rPr lang="en-GB" sz="1700" b="1" dirty="0" smtClean="0"/>
              <a:t>?</a:t>
            </a:r>
            <a:r>
              <a:rPr lang="en-GB" sz="1700" dirty="0"/>
              <a:t> </a:t>
            </a:r>
            <a:r>
              <a:rPr lang="en-GB" sz="1700" dirty="0" smtClean="0"/>
              <a:t>  Anaesthetic room </a:t>
            </a:r>
            <a:r>
              <a:rPr lang="en-US" altLang="ja-JP" sz="1700" dirty="0" smtClean="0"/>
              <a:t>☐</a:t>
            </a:r>
            <a:r>
              <a:rPr lang="en-GB" altLang="ja-JP" sz="1700" dirty="0"/>
              <a:t> </a:t>
            </a:r>
            <a:r>
              <a:rPr lang="en-GB" altLang="ja-JP" sz="1700" dirty="0" smtClean="0"/>
              <a:t>   </a:t>
            </a:r>
            <a:r>
              <a:rPr lang="en-GB" sz="1700" dirty="0" smtClean="0"/>
              <a:t>Operating theatre </a:t>
            </a:r>
            <a:r>
              <a:rPr lang="en-US" altLang="ja-JP" sz="1700" dirty="0" smtClean="0"/>
              <a:t>☐</a:t>
            </a:r>
            <a:endParaRPr lang="en-GB" sz="1700" dirty="0"/>
          </a:p>
          <a:p>
            <a:pPr marL="0" indent="0">
              <a:buNone/>
            </a:pPr>
            <a:r>
              <a:rPr lang="en-GB" sz="1700" b="1" dirty="0"/>
              <a:t>Maintenance intraoperative anaesthesia </a:t>
            </a:r>
            <a:r>
              <a:rPr lang="en-GB" sz="1700" dirty="0"/>
              <a:t>(please tick all that apply)</a:t>
            </a:r>
            <a:r>
              <a:rPr lang="en-GB" sz="1700" b="1" dirty="0"/>
              <a:t>:</a:t>
            </a:r>
            <a:endParaRPr lang="en-GB" sz="1700" dirty="0"/>
          </a:p>
          <a:p>
            <a:pPr marL="0" indent="0">
              <a:buNone/>
            </a:pPr>
            <a:r>
              <a:rPr lang="en-GB" sz="1700" dirty="0"/>
              <a:t>GA </a:t>
            </a:r>
            <a:r>
              <a:rPr lang="en-US" altLang="ja-JP" sz="1700" dirty="0" smtClean="0"/>
              <a:t>☐</a:t>
            </a:r>
            <a:r>
              <a:rPr lang="en-GB" altLang="ja-JP" sz="1700" dirty="0" smtClean="0"/>
              <a:t>    </a:t>
            </a:r>
            <a:r>
              <a:rPr lang="en-GB" sz="1700" dirty="0" smtClean="0"/>
              <a:t>Inhalational anaesthetic </a:t>
            </a:r>
            <a:r>
              <a:rPr lang="en-US" altLang="ja-JP" sz="1700" dirty="0" smtClean="0"/>
              <a:t>☐</a:t>
            </a:r>
            <a:r>
              <a:rPr lang="en-GB" altLang="ja-JP" sz="1700" dirty="0"/>
              <a:t> </a:t>
            </a:r>
            <a:r>
              <a:rPr lang="en-GB" altLang="ja-JP" sz="1700" dirty="0" smtClean="0"/>
              <a:t>  </a:t>
            </a:r>
            <a:r>
              <a:rPr lang="en-GB" sz="1700" dirty="0" smtClean="0"/>
              <a:t>TIVA </a:t>
            </a:r>
            <a:r>
              <a:rPr lang="en-US" altLang="ja-JP" sz="1700" dirty="0" smtClean="0"/>
              <a:t>☐</a:t>
            </a:r>
            <a:r>
              <a:rPr lang="en-GB" altLang="ja-JP" sz="1700" dirty="0"/>
              <a:t> </a:t>
            </a:r>
            <a:r>
              <a:rPr lang="en-GB" altLang="ja-JP" sz="1700" dirty="0" smtClean="0"/>
              <a:t>   </a:t>
            </a:r>
            <a:r>
              <a:rPr lang="en-GB" sz="1700" dirty="0" smtClean="0"/>
              <a:t>Epidural </a:t>
            </a:r>
            <a:r>
              <a:rPr lang="en-US" altLang="ja-JP" sz="1700" dirty="0" smtClean="0"/>
              <a:t>☐</a:t>
            </a:r>
            <a:r>
              <a:rPr lang="en-GB" altLang="ja-JP" sz="1700" dirty="0" smtClean="0"/>
              <a:t>  </a:t>
            </a:r>
            <a:r>
              <a:rPr lang="en-GB" sz="1700" dirty="0" smtClean="0"/>
              <a:t>Spinal  </a:t>
            </a:r>
            <a:r>
              <a:rPr lang="en-US" altLang="ja-JP" sz="1700" dirty="0"/>
              <a:t>☐</a:t>
            </a:r>
            <a:r>
              <a:rPr lang="en-GB" sz="1700" dirty="0"/>
              <a:t>  </a:t>
            </a:r>
            <a:r>
              <a:rPr lang="en-GB" sz="1700" dirty="0" smtClean="0"/>
              <a:t>CSE  </a:t>
            </a:r>
            <a:r>
              <a:rPr lang="en-US" altLang="ja-JP" sz="1700" dirty="0" smtClean="0"/>
              <a:t>☐</a:t>
            </a:r>
            <a:endParaRPr lang="en-GB" sz="1700" dirty="0"/>
          </a:p>
          <a:p>
            <a:pPr marL="0" indent="0">
              <a:buNone/>
            </a:pPr>
            <a:r>
              <a:rPr lang="en-GB" sz="1700" dirty="0"/>
              <a:t>Surgical infiltration with LA  </a:t>
            </a:r>
            <a:r>
              <a:rPr lang="en-US" altLang="ja-JP" sz="1700" dirty="0"/>
              <a:t>☐</a:t>
            </a:r>
            <a:r>
              <a:rPr lang="en-GB" sz="1700" dirty="0"/>
              <a:t>   </a:t>
            </a:r>
            <a:r>
              <a:rPr lang="en-GB" sz="1700" dirty="0" smtClean="0"/>
              <a:t>Nerve </a:t>
            </a:r>
            <a:r>
              <a:rPr lang="en-GB" sz="1700" dirty="0"/>
              <a:t>block </a:t>
            </a:r>
            <a:r>
              <a:rPr lang="en-US" altLang="ja-JP" sz="1700" dirty="0"/>
              <a:t>☐</a:t>
            </a:r>
            <a:endParaRPr lang="en-GB" sz="1700" dirty="0"/>
          </a:p>
          <a:p>
            <a:pPr marL="0" indent="0">
              <a:buNone/>
            </a:pPr>
            <a:r>
              <a:rPr lang="en-GB" sz="1700" dirty="0"/>
              <a:t>Awake/light sedation (response to speech)  </a:t>
            </a:r>
            <a:r>
              <a:rPr lang="en-US" altLang="ja-JP" sz="1700" dirty="0"/>
              <a:t>☐</a:t>
            </a:r>
            <a:endParaRPr lang="en-GB" sz="1700" dirty="0"/>
          </a:p>
          <a:p>
            <a:pPr marL="0" indent="0">
              <a:buNone/>
            </a:pPr>
            <a:r>
              <a:rPr lang="en-GB" sz="1700" dirty="0"/>
              <a:t>Deep sedation (no response to speech, response to physical stimulus)  </a:t>
            </a:r>
            <a:r>
              <a:rPr lang="en-US" altLang="ja-JP" sz="1700" dirty="0" smtClean="0"/>
              <a:t>☐</a:t>
            </a:r>
            <a:endParaRPr lang="en-GB" sz="1700" dirty="0"/>
          </a:p>
        </p:txBody>
      </p:sp>
      <p:pic>
        <p:nvPicPr>
          <p:cNvPr id="4" name="Picture 3" descr="SNAP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32" y="87489"/>
            <a:ext cx="1729168" cy="1250244"/>
          </a:xfrm>
          <a:prstGeom prst="rect">
            <a:avLst/>
          </a:prstGeom>
        </p:spPr>
      </p:pic>
    </p:spTree>
    <p:extLst>
      <p:ext uri="{BB962C8B-B14F-4D97-AF65-F5344CB8AC3E}">
        <p14:creationId xmlns:p14="http://schemas.microsoft.com/office/powerpoint/2010/main" val="3361035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7421</TotalTime>
  <Words>971</Words>
  <Application>Microsoft Macintosh PowerPoint</Application>
  <PresentationFormat>On-screen Show (4:3)</PresentationFormat>
  <Paragraphs>131</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Genesis</vt:lpstr>
      <vt:lpstr>SNAP-1</vt:lpstr>
      <vt:lpstr>SNAP-1</vt:lpstr>
      <vt:lpstr>            Sprint National Anaesthesia  Projects (SNAPs)</vt:lpstr>
      <vt:lpstr>            Trainee-led research groups</vt:lpstr>
      <vt:lpstr>SNAP-1</vt:lpstr>
      <vt:lpstr>SNAP-1</vt:lpstr>
      <vt:lpstr>       Patient demographics</vt:lpstr>
      <vt:lpstr>         Patient co-morbidities</vt:lpstr>
      <vt:lpstr>   Perioperative care</vt:lpstr>
      <vt:lpstr>Perioperative care</vt:lpstr>
      <vt:lpstr>Perioperative / Postoperative</vt:lpstr>
      <vt:lpstr>Patient satisfaction</vt:lpstr>
      <vt:lpstr>           Modified Brice questionnaire</vt:lpstr>
      <vt:lpstr>         SNAP-1 patient recruitment</vt:lpstr>
      <vt:lpstr>     SNAP-1 data entry</vt:lpstr>
      <vt:lpstr>     Further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SNAP-1</dc:title>
  <dc:creator>Ellie Walker</dc:creator>
  <cp:lastModifiedBy>S.R. Moonesinghe</cp:lastModifiedBy>
  <cp:revision>66</cp:revision>
  <dcterms:created xsi:type="dcterms:W3CDTF">2014-02-19T14:17:07Z</dcterms:created>
  <dcterms:modified xsi:type="dcterms:W3CDTF">2014-04-02T09:50:39Z</dcterms:modified>
</cp:coreProperties>
</file>